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53" r:id="rId2"/>
    <p:sldId id="258" r:id="rId3"/>
    <p:sldId id="263" r:id="rId4"/>
    <p:sldId id="275" r:id="rId5"/>
    <p:sldId id="284" r:id="rId6"/>
    <p:sldId id="285" r:id="rId7"/>
    <p:sldId id="287" r:id="rId8"/>
    <p:sldId id="288" r:id="rId9"/>
    <p:sldId id="289" r:id="rId10"/>
    <p:sldId id="290" r:id="rId11"/>
    <p:sldId id="299" r:id="rId12"/>
    <p:sldId id="301" r:id="rId13"/>
    <p:sldId id="302" r:id="rId14"/>
    <p:sldId id="264" r:id="rId15"/>
    <p:sldId id="355" r:id="rId16"/>
    <p:sldId id="310" r:id="rId17"/>
    <p:sldId id="291" r:id="rId18"/>
    <p:sldId id="308" r:id="rId19"/>
    <p:sldId id="296" r:id="rId20"/>
    <p:sldId id="312" r:id="rId21"/>
    <p:sldId id="300" r:id="rId22"/>
    <p:sldId id="334" r:id="rId23"/>
    <p:sldId id="298" r:id="rId24"/>
    <p:sldId id="294" r:id="rId25"/>
    <p:sldId id="295" r:id="rId26"/>
    <p:sldId id="35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5C773-E01B-444F-A25C-EE497950D19C}" v="15" dt="2023-11-16T23:59:56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4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7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D43F4-E375-AC4B-93FC-B717B9678AC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F1A5F-24C3-C948-B849-66259A8F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9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– Overview of presentation. Why you should go to grad school, choosing the right program, why GSU. Funding at the end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2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Something for everyone from programmatic clubs and orgs to profession based, to social, there is an org for everyone.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99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grad student is a mentor. We work with departments to host a variety of events and to build a community among the graduate student population.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person Tours are also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70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8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FWS is a government allotment to work on campus up to the amount on their award letter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jobs pay $15 an hour or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are typically assistant-type roles (answering phones, emails,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 always mention during down-time they can typically get their HW done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Gain work experience and get to explore different areas within the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about that’s how you got your job here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9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GSU minimum requirements, many graduate programs have additional requirements and higher grade point average thresholds.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5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reasons why people decide to attend grad school. Career advancement/change. Career goal requires an advanced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the financial advantage of getting a graduate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2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GSU is one of the most affordable universities in the state. Great faculty and staff. Bill </a:t>
            </a:r>
            <a:r>
              <a:rPr lang="en-US" dirty="0" err="1"/>
              <a:t>Kressie</a:t>
            </a:r>
            <a:r>
              <a:rPr lang="en-US" dirty="0"/>
              <a:t> (Professor Fraud) multiple Emmy winners (Yvette Brown and Tony </a:t>
            </a:r>
            <a:r>
              <a:rPr lang="en-US" dirty="0" err="1"/>
              <a:t>Labriola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0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name them all, just let them be wowed by the comprehensive list maybe highlight one or two on each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7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9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28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athletics, the CPA, the 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2304-39C4-E242-8780-D2AB03FD1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B689E-CFF8-3041-9745-707D28BDD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AF021-FB81-6F4E-AA13-03576106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55D92-743A-B84B-9B1B-0E51348E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B9D07-91C1-F948-BB2B-4F2D0FE6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0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1BF2-FDFA-4043-B609-92DCE96A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4E0FD-1FD5-5743-93BE-CA0800396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45721-15F2-F24D-A615-951E88C9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CEBB7-00DC-6240-92B6-207F0FB8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58588-62C8-BD4E-8D56-246D7479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54825-743A-2543-8686-62A45FB97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2EC9C-472B-0F41-8A96-B45850CED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4A030-B594-9F49-BD3F-6322BE12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AF34A-A091-2C40-8CE4-98B43465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203EF-0F77-7946-8483-E24909C5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0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7BC6-9263-5744-B56A-50ACEA45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1425-B4F6-0943-BA13-4A6CF2C2B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7BD6C-1416-4944-8C77-8C64583E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9F39B-E09B-9F4C-ADFD-3CBAD045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2B47-99C5-0E4F-9617-A0A77670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9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E2D1-37A3-5546-98D7-E8A5F410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C11A6-1591-D445-BCE9-101C106E3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A3B1C-8E75-8E46-BE30-6168F80D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BC974-D9E8-2343-968F-AFEA0B87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B3363-FB5D-C746-AD98-D17AC604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BA4B-59AA-7947-9FFA-D727DB37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2705-3B1E-4445-8DFA-2B67859A6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BA21A-C1C1-7C43-88BF-E231B0F17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9C4B5-6640-4342-A097-FD9D54C0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07A26-F3E6-7542-81A9-ACF153C7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09691-91C2-3F40-8086-BBF2DE12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EE8D-6A87-0B4C-BA1C-BC32033A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A8486-785D-494F-9E16-72E235846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13BB4-37EB-6246-8E64-D24B40E41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7976A-0621-F042-A0D8-9D4493D84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5789C-0F61-8642-8B02-174D83A74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FD5786-924F-A340-96B3-0FC796FF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C6AF1-C7B5-654A-8FA2-F09A9BC9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DC4CE0-B4BF-FA43-BBDD-ACDCA6C2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C243-1A24-6141-A15E-B9AC2BDC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CC305-F2A6-3B49-B502-2B4E227C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A4B91-911E-7144-B40D-19A1A105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70422-1E7F-0648-B3ED-F362F485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85D64-C61D-CE42-A0C2-90050837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AC430-AE25-B649-8B72-92B7B901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344CF-698A-AB4B-A4D2-79267BB0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3E54-045E-0D4E-8E17-1B6B33F7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D3FF-61A8-5548-9012-5C169075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29ED8-31FA-1940-96D9-7198C17DA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640EE-0206-9F42-9591-CF7FBACD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E6189-CBB6-3241-A1D8-09D2B0FF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D49B5-742E-D842-B114-F07921FE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0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D540-022C-AB44-A054-CC9DC6BA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6559E-EF2F-B947-B0B4-FC8BB212F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05D7B-AA92-174B-9696-E8954B95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25CB6-A01C-5748-86EE-C6447155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04A3A-F935-5347-AE0F-BB16FD6C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08211-1D6B-5E49-9A93-0342EBEB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5BCEF-4D40-9941-8B0C-076B913E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4F254-F1A5-0E4B-BDFC-DB5FEAA7D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A1BF1-2B2C-E344-9D74-1548510CF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960F-FA3E-894B-9580-97544D1DC6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92883-1003-D74E-880E-A6A8DB5D7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5A030-AB45-DC4D-9051-447C3DD9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8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udentaid.gov/h/apply-for-aid/fafs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ww.govst.edu/employment-resources/" TargetMode="External"/><Relationship Id="rId4" Type="http://schemas.openxmlformats.org/officeDocument/2006/relationships/hyperlink" Target="https://www.govst.edu/work-study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st.edu/employment-resource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faid@govst.edu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://www.govst.edu/financialai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8FD78-5231-E846-915D-888DD672E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BCFC33-5211-0AA9-847F-76DCA753C0D2}"/>
              </a:ext>
            </a:extLst>
          </p:cNvPr>
          <p:cNvSpPr txBox="1"/>
          <p:nvPr/>
        </p:nvSpPr>
        <p:spPr>
          <a:xfrm>
            <a:off x="3135012" y="4077927"/>
            <a:ext cx="6161902" cy="1029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700"/>
              </a:lnSpc>
            </a:pPr>
            <a:r>
              <a:rPr lang="en-US" sz="11500" b="1" dirty="0">
                <a:solidFill>
                  <a:schemeClr val="bg1"/>
                </a:solidFill>
                <a:latin typeface="Trade Gothic LT Std" pitchFamily="2" charset="0"/>
              </a:rPr>
              <a:t>graduate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44FA4-9560-C1D6-E2C1-674978687097}"/>
              </a:ext>
            </a:extLst>
          </p:cNvPr>
          <p:cNvSpPr txBox="1"/>
          <p:nvPr/>
        </p:nvSpPr>
        <p:spPr>
          <a:xfrm>
            <a:off x="3843466" y="4898899"/>
            <a:ext cx="7834822" cy="8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n-US" sz="8000" dirty="0">
                <a:solidFill>
                  <a:schemeClr val="bg1"/>
                </a:solidFill>
                <a:latin typeface="Arial Narrow" panose="020B0606020202030204" pitchFamily="34" charset="0"/>
              </a:rPr>
              <a:t>EXPERIENCE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F033D-9C21-6FD5-A80C-2F849953C5B2}"/>
              </a:ext>
            </a:extLst>
          </p:cNvPr>
          <p:cNvSpPr txBox="1"/>
          <p:nvPr/>
        </p:nvSpPr>
        <p:spPr>
          <a:xfrm>
            <a:off x="3135012" y="2534963"/>
            <a:ext cx="783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rade Gothic LT Std" pitchFamily="2" charset="0"/>
              </a:rPr>
              <a:t>GovState</a:t>
            </a:r>
          </a:p>
        </p:txBody>
      </p:sp>
      <p:pic>
        <p:nvPicPr>
          <p:cNvPr id="7" name="Picture 6" descr="A picture containing text, sign, outdoor, pole&#10;&#10;Description automatically generated">
            <a:extLst>
              <a:ext uri="{FF2B5EF4-FFF2-40B4-BE49-F238E27FC236}">
                <a16:creationId xmlns:a16="http://schemas.microsoft.com/office/drawing/2014/main" id="{C2318F41-8435-4A12-E400-014384FBE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19" y="4001034"/>
            <a:ext cx="1121279" cy="1173634"/>
          </a:xfrm>
          <a:prstGeom prst="rect">
            <a:avLst/>
          </a:prstGeom>
        </p:spPr>
      </p:pic>
      <p:pic>
        <p:nvPicPr>
          <p:cNvPr id="8" name="Picture 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9F5262E1-6E8F-FB7F-9B4E-9048F7934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107" y="4033361"/>
            <a:ext cx="1121279" cy="1173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2894B5-A75E-0DDF-5717-29C69D248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5" y="5543102"/>
            <a:ext cx="1121279" cy="108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5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ade Gothic LT Std" pitchFamily="2" charset="0"/>
              </a:rPr>
              <a:t>College and Programs – </a:t>
            </a:r>
            <a:r>
              <a:rPr lang="en-US" sz="2400" dirty="0">
                <a:latin typeface="Trade Gothic LT Std" pitchFamily="2" charset="0"/>
              </a:rPr>
              <a:t>(Doctoral/Certificates)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287244"/>
            <a:ext cx="76219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Doctoral Programs</a:t>
            </a: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Doctor of Education (</a:t>
            </a:r>
            <a:r>
              <a:rPr lang="en-US" sz="2000" dirty="0" err="1">
                <a:latin typeface="Trade Gothic LT Std" pitchFamily="2" charset="0"/>
              </a:rPr>
              <a:t>EdD</a:t>
            </a:r>
            <a:r>
              <a:rPr lang="en-US" sz="2000" dirty="0">
                <a:latin typeface="Trade Gothic LT Std" pitchFamily="2" charset="0"/>
              </a:rPr>
              <a:t>) in Interdisciplinary Leadership</a:t>
            </a:r>
          </a:p>
          <a:p>
            <a:r>
              <a:rPr lang="en-US" sz="2000" dirty="0">
                <a:latin typeface="Trade Gothic LT Std" pitchFamily="2" charset="0"/>
              </a:rPr>
              <a:t>- Doctor of Philosophy (PhD) in Counseling and Supervision</a:t>
            </a:r>
          </a:p>
          <a:p>
            <a:r>
              <a:rPr lang="en-US" sz="2000" dirty="0">
                <a:latin typeface="Trade Gothic LT Std" pitchFamily="2" charset="0"/>
              </a:rPr>
              <a:t>- Doctor of Physical Therapy (DPT)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Certificates</a:t>
            </a: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Bilingual/Bicultural Education</a:t>
            </a:r>
          </a:p>
          <a:p>
            <a:r>
              <a:rPr lang="en-US" sz="2000" dirty="0">
                <a:latin typeface="Trade Gothic LT Std" pitchFamily="2" charset="0"/>
              </a:rPr>
              <a:t>- Online Teaching</a:t>
            </a:r>
          </a:p>
          <a:p>
            <a:r>
              <a:rPr lang="en-US" sz="2000" dirty="0">
                <a:latin typeface="Trade Gothic LT Std" pitchFamily="2" charset="0"/>
              </a:rPr>
              <a:t>- Biology/Chemistry/English/Math Social Studies Education</a:t>
            </a:r>
          </a:p>
          <a:p>
            <a:r>
              <a:rPr lang="en-US" sz="2000" dirty="0">
                <a:latin typeface="Trade Gothic LT Std" pitchFamily="2" charset="0"/>
              </a:rPr>
              <a:t>- Early Childhood Education</a:t>
            </a:r>
          </a:p>
          <a:p>
            <a:r>
              <a:rPr lang="en-US" sz="2000" dirty="0">
                <a:latin typeface="Trade Gothic LT Std" pitchFamily="2" charset="0"/>
              </a:rPr>
              <a:t>- Data Analytics</a:t>
            </a:r>
          </a:p>
          <a:p>
            <a:r>
              <a:rPr lang="en-US" sz="2000" dirty="0">
                <a:latin typeface="Trade Gothic LT Std" pitchFamily="2" charset="0"/>
              </a:rPr>
              <a:t>- Digital Forensics</a:t>
            </a:r>
          </a:p>
          <a:p>
            <a:r>
              <a:rPr lang="en-US" sz="2000" dirty="0">
                <a:latin typeface="Trade Gothic LT Std" pitchFamily="2" charset="0"/>
              </a:rPr>
              <a:t>- Family Nurse Practitioner</a:t>
            </a:r>
          </a:p>
          <a:p>
            <a:endParaRPr lang="en-US" sz="20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41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5300"/>
            <a:ext cx="12201420" cy="6863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D68298-EA0E-2C42-A7CD-0BA9B3BD808F}"/>
              </a:ext>
            </a:extLst>
          </p:cNvPr>
          <p:cNvSpPr txBox="1"/>
          <p:nvPr/>
        </p:nvSpPr>
        <p:spPr>
          <a:xfrm>
            <a:off x="2984085" y="258353"/>
            <a:ext cx="910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rade Gothic LT Std" pitchFamily="2" charset="0"/>
              </a:rPr>
              <a:t>Campus Life for Grad Students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6826" y="1976284"/>
            <a:ext cx="416887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Take in a game.</a:t>
            </a:r>
          </a:p>
          <a:p>
            <a:endParaRPr lang="en-US" sz="1000" dirty="0"/>
          </a:p>
          <a:p>
            <a:endParaRPr lang="en-US" sz="2400" dirty="0"/>
          </a:p>
          <a:p>
            <a:r>
              <a:rPr lang="en-US" sz="2400" dirty="0"/>
              <a:t>See a show.</a:t>
            </a:r>
          </a:p>
          <a:p>
            <a:endParaRPr lang="en-US" sz="24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2400" dirty="0"/>
              <a:t>Take a walk through nationally recognized sculpture park.</a:t>
            </a:r>
          </a:p>
          <a:p>
            <a:endParaRPr lang="en-US" sz="2400" dirty="0"/>
          </a:p>
          <a:p>
            <a:r>
              <a:rPr lang="en-US" sz="2400" dirty="0"/>
              <a:t>From sporting events to a theater production there is something for everyone at GSU.</a:t>
            </a:r>
          </a:p>
        </p:txBody>
      </p:sp>
      <p:pic>
        <p:nvPicPr>
          <p:cNvPr id="1026" name="Picture 2" descr="http://www.gsujaguars.com/g/178/31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09" y="1481772"/>
            <a:ext cx="1582993" cy="199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286" y="1976284"/>
            <a:ext cx="2876550" cy="2047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4478" y="4463845"/>
            <a:ext cx="4175213" cy="184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25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ade Gothic LT Std" pitchFamily="2" charset="0"/>
              </a:rPr>
              <a:t>Clubs and Student Organizations</a:t>
            </a:r>
            <a:endParaRPr lang="en-US" sz="2400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287244"/>
            <a:ext cx="762190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Social Organizations</a:t>
            </a:r>
          </a:p>
          <a:p>
            <a:endParaRPr lang="en-US" b="1" dirty="0">
              <a:solidFill>
                <a:srgbClr val="E97726"/>
              </a:solidFill>
              <a:latin typeface="Trade Gothic LT St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rade Gothic LT Std" pitchFamily="2" charset="0"/>
              </a:rPr>
              <a:t>ArtForum</a:t>
            </a:r>
            <a:r>
              <a:rPr lang="en-US" dirty="0">
                <a:latin typeface="Trade Gothic LT Std" pitchFamily="2" charset="0"/>
              </a:rPr>
              <a:t> – A Student community sharing an appreciation for contemporary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ALAS – Association of Latin American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BSU – Black Student 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ICO – International Culture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Jaguars Gaming Club – Social and competitive gaming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rade Gothic LT Std" pitchFamily="2" charset="0"/>
              </a:rPr>
              <a:t>Pheonix</a:t>
            </a:r>
            <a:r>
              <a:rPr lang="en-US" dirty="0">
                <a:latin typeface="Trade Gothic LT Std" pitchFamily="2" charset="0"/>
              </a:rPr>
              <a:t> Newspaper – Student run newspaper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Reconstructed – A creative outlet for student to publish works.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Academic/</a:t>
            </a:r>
            <a:r>
              <a:rPr lang="en-US" sz="2400" b="1" dirty="0" err="1">
                <a:solidFill>
                  <a:srgbClr val="E97726"/>
                </a:solidFill>
                <a:latin typeface="Trade Gothic LT Std" pitchFamily="2" charset="0"/>
              </a:rPr>
              <a:t>Programatic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 Organizations</a:t>
            </a:r>
          </a:p>
          <a:p>
            <a:endParaRPr lang="en-US" b="1" dirty="0">
              <a:solidFill>
                <a:srgbClr val="E97726"/>
              </a:solidFill>
              <a:latin typeface="Trade Gothic LT St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Accounting, Finance and Economics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American Advertising Federation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GSU Psychology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International Business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Social Work Student Club</a:t>
            </a:r>
          </a:p>
          <a:p>
            <a:endParaRPr lang="en-US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5" y="2588073"/>
            <a:ext cx="894926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97726"/>
                </a:solidFill>
                <a:latin typeface="Trade Gothic LT Std" pitchFamily="2" charset="0"/>
              </a:rPr>
              <a:t>Mission:</a:t>
            </a:r>
          </a:p>
          <a:p>
            <a:endParaRPr lang="en-US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/>
              <a:t>The GSU-GPN represents and supports the interests of the University’s graduate student community by supporting scholarly activities and providing opportunities for professional development. The GPN serves as a liaison between the graduate student body and the administration to encourage communication and cooperation.</a:t>
            </a:r>
          </a:p>
          <a:p>
            <a:endParaRPr lang="en-US" sz="20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Activities:</a:t>
            </a:r>
          </a:p>
          <a:p>
            <a:endParaRPr lang="en-US" sz="20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ade Gothic LT Std" pitchFamily="2" charset="0"/>
              </a:rPr>
              <a:t>Monthly Networking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>
              <a:latin typeface="Trade Gothic LT St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ade Gothic LT Std" pitchFamily="2" charset="0"/>
              </a:rPr>
              <a:t>Professional Development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>
              <a:latin typeface="Trade Gothic LT St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ade Gothic LT Std" pitchFamily="2" charset="0"/>
              </a:rPr>
              <a:t>Recreational Athletics</a:t>
            </a:r>
          </a:p>
          <a:p>
            <a:endParaRPr lang="en-US" sz="20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endParaRPr lang="en-US" sz="20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085" y="535213"/>
            <a:ext cx="2685068" cy="151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0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D68298-EA0E-2C42-A7CD-0BA9B3BD808F}"/>
              </a:ext>
            </a:extLst>
          </p:cNvPr>
          <p:cNvSpPr txBox="1"/>
          <p:nvPr/>
        </p:nvSpPr>
        <p:spPr>
          <a:xfrm>
            <a:off x="4141469" y="912614"/>
            <a:ext cx="7393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Trade Gothic LT Std" pitchFamily="2" charset="0"/>
              </a:rPr>
              <a:t>Ways to Connect</a:t>
            </a:r>
            <a:endParaRPr lang="en-US" sz="6000" b="1" dirty="0">
              <a:latin typeface="Trade Gothic LT Std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46" y="2587167"/>
            <a:ext cx="2112569" cy="2965611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85" y="2563937"/>
            <a:ext cx="2013007" cy="2988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89" y="2563937"/>
            <a:ext cx="2114394" cy="2946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D68298-EA0E-2C42-A7CD-0BA9B3BD808F}"/>
              </a:ext>
            </a:extLst>
          </p:cNvPr>
          <p:cNvSpPr txBox="1"/>
          <p:nvPr/>
        </p:nvSpPr>
        <p:spPr>
          <a:xfrm>
            <a:off x="3970246" y="5823263"/>
            <a:ext cx="739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97726"/>
                </a:solidFill>
                <a:latin typeface="Trade Gothic LT Std" pitchFamily="2" charset="0"/>
              </a:rPr>
              <a:t>Direct Link: </a:t>
            </a:r>
            <a:r>
              <a:rPr lang="en-US" dirty="0">
                <a:solidFill>
                  <a:srgbClr val="E97726"/>
                </a:solidFill>
                <a:latin typeface="Trade Gothic LT Std" pitchFamily="2" charset="0"/>
              </a:rPr>
              <a:t>www.govst.edu/admissions/</a:t>
            </a:r>
          </a:p>
          <a:p>
            <a:pPr algn="ctr"/>
            <a:r>
              <a:rPr lang="en-US" b="1" dirty="0">
                <a:solidFill>
                  <a:srgbClr val="E97726"/>
                </a:solidFill>
                <a:latin typeface="Trade Gothic LT Std" pitchFamily="2" charset="0"/>
              </a:rPr>
              <a:t>Spanish Language Virtual Appointments Available</a:t>
            </a:r>
          </a:p>
        </p:txBody>
      </p:sp>
    </p:spTree>
    <p:extLst>
      <p:ext uri="{BB962C8B-B14F-4D97-AF65-F5344CB8AC3E}">
        <p14:creationId xmlns:p14="http://schemas.microsoft.com/office/powerpoint/2010/main" val="811078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40FA65-15EA-9254-7620-2B4028F8F1C9}"/>
              </a:ext>
            </a:extLst>
          </p:cNvPr>
          <p:cNvSpPr txBox="1"/>
          <p:nvPr/>
        </p:nvSpPr>
        <p:spPr>
          <a:xfrm>
            <a:off x="3815466" y="1814034"/>
            <a:ext cx="727037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500" b="1" dirty="0">
                <a:solidFill>
                  <a:srgbClr val="E97726"/>
                </a:solidFill>
                <a:latin typeface="Trade Gothic LT Std" pitchFamily="2" charset="0"/>
              </a:rPr>
              <a:t>Financing Your Graduate Studies at GovState</a:t>
            </a:r>
          </a:p>
          <a:p>
            <a:endParaRPr lang="en-US" sz="6500" dirty="0"/>
          </a:p>
        </p:txBody>
      </p:sp>
    </p:spTree>
    <p:extLst>
      <p:ext uri="{BB962C8B-B14F-4D97-AF65-F5344CB8AC3E}">
        <p14:creationId xmlns:p14="http://schemas.microsoft.com/office/powerpoint/2010/main" val="414419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614880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ade Gothic LT Std" pitchFamily="2" charset="0"/>
              </a:rPr>
              <a:t>How Do I Apply for Financial Aid?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9" y="1937646"/>
            <a:ext cx="4603403" cy="2668156"/>
          </a:xfrm>
          <a:prstGeom prst="rect">
            <a:avLst/>
          </a:prstGeom>
          <a:ln>
            <a:solidFill>
              <a:srgbClr val="E97726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5663176" y="3082960"/>
            <a:ext cx="62880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E97726"/>
                </a:solidFill>
                <a:latin typeface="Trade Gothic LT Std" pitchFamily="2" charset="0"/>
              </a:rPr>
              <a:t>F</a:t>
            </a:r>
            <a:r>
              <a:rPr lang="en-US" sz="2400" dirty="0">
                <a:latin typeface="Trade Gothic LT Std" pitchFamily="2" charset="0"/>
              </a:rPr>
              <a:t>ree</a:t>
            </a:r>
            <a:r>
              <a:rPr lang="en-US" sz="2400" b="1" dirty="0">
                <a:latin typeface="Trade Gothic LT Std" pitchFamily="2" charset="0"/>
              </a:rPr>
              <a:t> </a:t>
            </a:r>
            <a:r>
              <a:rPr lang="en-US" sz="2400" b="1" u="sng" dirty="0">
                <a:solidFill>
                  <a:srgbClr val="E97726"/>
                </a:solidFill>
                <a:latin typeface="Trade Gothic LT Std" pitchFamily="2" charset="0"/>
              </a:rPr>
              <a:t>A</a:t>
            </a:r>
            <a:r>
              <a:rPr lang="en-US" sz="2400" dirty="0">
                <a:latin typeface="Trade Gothic LT Std" pitchFamily="2" charset="0"/>
              </a:rPr>
              <a:t>pplication for </a:t>
            </a:r>
            <a:r>
              <a:rPr lang="en-US" sz="2400" b="1" u="sng" dirty="0">
                <a:solidFill>
                  <a:srgbClr val="E97726"/>
                </a:solidFill>
                <a:latin typeface="Trade Gothic LT Std" pitchFamily="2" charset="0"/>
              </a:rPr>
              <a:t>F</a:t>
            </a:r>
            <a:r>
              <a:rPr lang="en-US" sz="2400" dirty="0">
                <a:latin typeface="Trade Gothic LT Std" pitchFamily="2" charset="0"/>
              </a:rPr>
              <a:t>ederal</a:t>
            </a:r>
            <a:r>
              <a:rPr lang="en-US" sz="2400" b="1" dirty="0">
                <a:latin typeface="Trade Gothic LT Std" pitchFamily="2" charset="0"/>
              </a:rPr>
              <a:t> </a:t>
            </a:r>
            <a:r>
              <a:rPr lang="en-US" sz="2400" b="1" u="sng" dirty="0">
                <a:solidFill>
                  <a:srgbClr val="E97726"/>
                </a:solidFill>
                <a:latin typeface="Trade Gothic LT Std" pitchFamily="2" charset="0"/>
              </a:rPr>
              <a:t>S</a:t>
            </a:r>
            <a:r>
              <a:rPr lang="en-US" sz="2400" dirty="0">
                <a:latin typeface="Trade Gothic LT Std" pitchFamily="2" charset="0"/>
              </a:rPr>
              <a:t>tudent</a:t>
            </a:r>
            <a:r>
              <a:rPr lang="en-US" sz="2400" b="1" dirty="0">
                <a:latin typeface="Trade Gothic LT Std" pitchFamily="2" charset="0"/>
              </a:rPr>
              <a:t> </a:t>
            </a:r>
            <a:r>
              <a:rPr lang="en-US" sz="2400" b="1" u="sng" dirty="0">
                <a:solidFill>
                  <a:srgbClr val="E97726"/>
                </a:solidFill>
                <a:latin typeface="Trade Gothic LT Std" pitchFamily="2" charset="0"/>
              </a:rPr>
              <a:t>A</a:t>
            </a:r>
            <a:r>
              <a:rPr lang="en-US" sz="2400" dirty="0">
                <a:latin typeface="Trade Gothic LT Std" pitchFamily="2" charset="0"/>
              </a:rPr>
              <a:t>id</a:t>
            </a:r>
          </a:p>
          <a:p>
            <a:pPr algn="ctr"/>
            <a:endParaRPr lang="en-US" b="1" dirty="0">
              <a:latin typeface="Trade Gothic LT Std" pitchFamily="2" charset="0"/>
            </a:endParaRPr>
          </a:p>
          <a:p>
            <a:pPr algn="ctr"/>
            <a:r>
              <a:rPr lang="en-US" b="1" dirty="0">
                <a:latin typeface="Trade Gothic LT Std" pitchFamily="2" charset="0"/>
              </a:rPr>
              <a:t>Found online at studentaid.gov</a:t>
            </a:r>
          </a:p>
          <a:p>
            <a:pPr algn="ctr"/>
            <a:r>
              <a:rPr lang="en-US" dirty="0">
                <a:solidFill>
                  <a:srgbClr val="E97726"/>
                </a:solidFill>
                <a:latin typeface="Trade Gothic LT Std" pitchFamily="2" charset="0"/>
              </a:rPr>
              <a:t>Direct Link: (</a:t>
            </a:r>
            <a:r>
              <a:rPr lang="en-US" dirty="0">
                <a:solidFill>
                  <a:srgbClr val="E97726"/>
                </a:solidFill>
                <a:latin typeface="Trade Gothic LT Std" pitchFamily="2" charset="0"/>
                <a:hlinkClick r:id="rId4"/>
              </a:rPr>
              <a:t>https://studentaid.gov/h/apply-for-aid/fafsa</a:t>
            </a:r>
            <a:r>
              <a:rPr lang="en-US" dirty="0">
                <a:solidFill>
                  <a:srgbClr val="E97726"/>
                </a:solidFill>
                <a:latin typeface="Trade Gothic LT Std" pitchFamily="2" charset="0"/>
              </a:rPr>
              <a:t>)</a:t>
            </a:r>
          </a:p>
          <a:p>
            <a:pPr algn="ctr"/>
            <a:endParaRPr lang="en-US" dirty="0">
              <a:solidFill>
                <a:srgbClr val="E97726"/>
              </a:solidFill>
              <a:latin typeface="Trade Gothic LT St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97726"/>
                </a:solidFill>
                <a:latin typeface="Trade Gothic LT Std" pitchFamily="2" charset="0"/>
              </a:rPr>
              <a:t>Update for 24/25 FAFSA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5635690" y="2333021"/>
            <a:ext cx="850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97726"/>
                </a:solidFill>
                <a:latin typeface="Trade Gothic LT Std" pitchFamily="2" charset="0"/>
              </a:rPr>
              <a:t>Have you done the #FAFSA?</a:t>
            </a:r>
          </a:p>
        </p:txBody>
      </p:sp>
    </p:spTree>
    <p:extLst>
      <p:ext uri="{BB962C8B-B14F-4D97-AF65-F5344CB8AC3E}">
        <p14:creationId xmlns:p14="http://schemas.microsoft.com/office/powerpoint/2010/main" val="3466481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ade Gothic LT Std" pitchFamily="2" charset="0"/>
              </a:rPr>
              <a:t>Types of Financial Aid for Graduate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213348"/>
            <a:ext cx="1051163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E97726"/>
                </a:solidFill>
                <a:latin typeface="Trade Gothic LT Std" pitchFamily="2" charset="0"/>
              </a:rPr>
              <a:t>Loans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97726"/>
                </a:solidFill>
                <a:latin typeface="Trade Gothic LT Std" pitchFamily="2" charset="0"/>
              </a:rPr>
              <a:t>Graduate students are eligible to borrow up to $20,500 annually. Traditionally split over Fall and Spring.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97726"/>
                </a:solidFill>
                <a:latin typeface="Trade Gothic LT Std" pitchFamily="2" charset="0"/>
              </a:rPr>
              <a:t>Direct Plus Loans</a:t>
            </a:r>
            <a:endParaRPr lang="en-US" sz="2800" dirty="0">
              <a:solidFill>
                <a:srgbClr val="FF0000"/>
              </a:solidFill>
              <a:latin typeface="Trade Gothic LT Std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E97726"/>
                </a:solidFill>
                <a:latin typeface="Trade Gothic LT Std" pitchFamily="2" charset="0"/>
              </a:rPr>
              <a:t>Scholarships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rgbClr val="FF0000"/>
              </a:solidFill>
              <a:latin typeface="Trade Gothic LT Std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E97726"/>
                </a:solidFill>
                <a:latin typeface="Trade Gothic LT Std" pitchFamily="2" charset="0"/>
              </a:rPr>
              <a:t>Student Employment Opportunities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97726"/>
                </a:solidFill>
                <a:latin typeface="Trade Gothic LT Std" pitchFamily="2" charset="0"/>
              </a:rPr>
              <a:t>FWS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97726"/>
                </a:solidFill>
                <a:latin typeface="Trade Gothic LT Std" pitchFamily="2" charset="0"/>
              </a:rPr>
              <a:t>Graduate Assistantships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13742" r="21882" b="14965"/>
          <a:stretch/>
        </p:blipFill>
        <p:spPr>
          <a:xfrm>
            <a:off x="8648369" y="2179782"/>
            <a:ext cx="3255687" cy="37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76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ade Gothic LT Std" pitchFamily="2" charset="0"/>
              </a:rPr>
              <a:t>Graduate Student Loans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213348"/>
            <a:ext cx="634550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rade Gothic LT Std" pitchFamily="2" charset="0"/>
              </a:rPr>
              <a:t>1. </a:t>
            </a:r>
            <a:r>
              <a:rPr lang="en-US" sz="2500" b="1" dirty="0">
                <a:solidFill>
                  <a:srgbClr val="E97726"/>
                </a:solidFill>
                <a:latin typeface="Trade Gothic LT Std" pitchFamily="2" charset="0"/>
              </a:rPr>
              <a:t>Federal Direct Loans*</a:t>
            </a:r>
            <a:endParaRPr lang="en-US" sz="2500" dirty="0">
              <a:latin typeface="Trade Gothic LT Std" pitchFamily="2" charset="0"/>
            </a:endParaRPr>
          </a:p>
          <a:p>
            <a:r>
              <a:rPr lang="en-US" sz="2500" dirty="0">
                <a:latin typeface="Trade Gothic LT Std" pitchFamily="2" charset="0"/>
              </a:rPr>
              <a:t>	-Unsubsidized</a:t>
            </a:r>
          </a:p>
          <a:p>
            <a:r>
              <a:rPr lang="en-US" sz="2500" dirty="0">
                <a:latin typeface="Trade Gothic LT Std" pitchFamily="2" charset="0"/>
              </a:rPr>
              <a:t>	-Graduate PLUS</a:t>
            </a:r>
          </a:p>
          <a:p>
            <a:endParaRPr lang="en-US" sz="2500" dirty="0">
              <a:solidFill>
                <a:srgbClr val="FF0000"/>
              </a:solidFill>
              <a:latin typeface="Trade Gothic LT Std" pitchFamily="2" charset="0"/>
            </a:endParaRPr>
          </a:p>
          <a:p>
            <a:r>
              <a:rPr lang="en-US" sz="2500" dirty="0">
                <a:latin typeface="Trade Gothic LT Std" pitchFamily="2" charset="0"/>
              </a:rPr>
              <a:t>2. </a:t>
            </a:r>
            <a:r>
              <a:rPr lang="en-US" sz="2500" b="1" dirty="0">
                <a:solidFill>
                  <a:srgbClr val="E97726"/>
                </a:solidFill>
                <a:latin typeface="Trade Gothic LT Std" pitchFamily="2" charset="0"/>
              </a:rPr>
              <a:t>Private Student Loans</a:t>
            </a:r>
          </a:p>
          <a:p>
            <a:endParaRPr lang="en-US" sz="2000" i="1" dirty="0">
              <a:solidFill>
                <a:srgbClr val="E97726"/>
              </a:solidFill>
              <a:latin typeface="Trade Gothic LT Std" pitchFamily="2" charset="0"/>
            </a:endParaRPr>
          </a:p>
          <a:p>
            <a:endParaRPr lang="en-US" sz="2000" i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i="1" dirty="0">
                <a:solidFill>
                  <a:srgbClr val="E97726"/>
                </a:solidFill>
                <a:latin typeface="Trade Gothic LT Std" pitchFamily="2" charset="0"/>
              </a:rPr>
              <a:t>*Students must be enrolled in at least half-time status with Financial Aid eligible coursework to qualify for Federal loans. Masters is 6 credit hours, Doctoral is 3 credit hours.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5238" r="16440" b="19455"/>
          <a:stretch/>
        </p:blipFill>
        <p:spPr>
          <a:xfrm rot="385112">
            <a:off x="6960279" y="887435"/>
            <a:ext cx="4068147" cy="44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19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ade Gothic LT Std" pitchFamily="2" charset="0"/>
              </a:rPr>
              <a:t>Scholarships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35973-4B78-DA40-9DD9-83904FDF8812}"/>
              </a:ext>
            </a:extLst>
          </p:cNvPr>
          <p:cNvSpPr txBox="1"/>
          <p:nvPr/>
        </p:nvSpPr>
        <p:spPr>
          <a:xfrm>
            <a:off x="300990" y="1059120"/>
            <a:ext cx="1121283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E97726"/>
                </a:solidFill>
                <a:latin typeface="Trade Gothic LT Std"/>
                <a:ea typeface="ＭＳ Ｐゴシック" panose="020B0600070205080204" pitchFamily="34" charset="-128"/>
              </a:rPr>
              <a:t>GSU Scholarship homepage: </a:t>
            </a:r>
            <a:r>
              <a:rPr lang="en-US" altLang="en-US" sz="2400" dirty="0">
                <a:latin typeface="Trade Gothic LT Std"/>
                <a:ea typeface="ＭＳ Ｐゴシック" panose="020B0600070205080204" pitchFamily="34" charset="-128"/>
              </a:rPr>
              <a:t>www.govst.edu/Scholarships/ </a:t>
            </a:r>
          </a:p>
          <a:p>
            <a:endParaRPr lang="en-US" altLang="en-US" sz="2400" b="1" dirty="0">
              <a:solidFill>
                <a:srgbClr val="E97726"/>
              </a:solidFill>
              <a:latin typeface="Trade Gothic LT Std"/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solidFill>
                  <a:srgbClr val="E97726"/>
                </a:solidFill>
                <a:latin typeface="Trade Gothic LT Std"/>
                <a:ea typeface="ＭＳ Ｐゴシック" panose="020B0600070205080204" pitchFamily="34" charset="-128"/>
              </a:rPr>
              <a:t>Scholarship Universe: </a:t>
            </a:r>
            <a:r>
              <a:rPr lang="en-US" altLang="en-US" sz="2400" dirty="0">
                <a:latin typeface="Trade Gothic LT Std"/>
                <a:ea typeface="ＭＳ Ｐゴシック" panose="020B0600070205080204" pitchFamily="34" charset="-128"/>
              </a:rPr>
              <a:t>www.govst.scholarshipuniverse.com/public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altLang="en-US" sz="2400" b="1" dirty="0">
              <a:solidFill>
                <a:srgbClr val="E97726"/>
              </a:solidFill>
              <a:latin typeface="Trade Gothic LT Std"/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solidFill>
                  <a:srgbClr val="E97726"/>
                </a:solidFill>
                <a:latin typeface="Trade Gothic LT Std"/>
                <a:ea typeface="ＭＳ Ｐゴシック" panose="020B0600070205080204" pitchFamily="34" charset="-128"/>
              </a:rPr>
              <a:t>With Scholarship Universe, Students will be able to: 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altLang="en-US" sz="2400" b="1" dirty="0">
              <a:solidFill>
                <a:srgbClr val="E97726"/>
              </a:solidFill>
              <a:latin typeface="Trade Gothic LT Std"/>
              <a:ea typeface="ＭＳ Ｐゴシック" panose="020B0600070205080204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Answer questions and match to scholarship opportunities they are eligible for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The more you answer, the more scholarships you match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Easily apply online to multiple scholarship opportunities through a personalized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See scholarship metrics to determine their chances and effort required to apply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Be alerted whenever they are matched to new scholarship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GSU and external scholarships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All vetted = no questioning if the scholarship is legit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altLang="en-US" sz="3200" b="1" dirty="0">
              <a:solidFill>
                <a:srgbClr val="E97726"/>
              </a:solidFill>
              <a:latin typeface="Trade Gothic LT Std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EC36CF-CA2E-9CC9-0E29-B45B8B494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451" y="1080576"/>
            <a:ext cx="2914286" cy="4133333"/>
          </a:xfrm>
          <a:prstGeom prst="rect">
            <a:avLst/>
          </a:prstGeom>
          <a:ln>
            <a:solidFill>
              <a:srgbClr val="E977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81015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8FD78-5231-E846-915D-888DD672E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95D11-69A3-1A4A-89D4-838240C7C24F}"/>
              </a:ext>
            </a:extLst>
          </p:cNvPr>
          <p:cNvSpPr txBox="1"/>
          <p:nvPr/>
        </p:nvSpPr>
        <p:spPr>
          <a:xfrm>
            <a:off x="3143250" y="2291477"/>
            <a:ext cx="88582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ade Gothic LT Std" pitchFamily="2" charset="0"/>
              </a:rPr>
              <a:t>“To Grad School or Not to Grad School”</a:t>
            </a:r>
          </a:p>
          <a:p>
            <a:r>
              <a:rPr lang="en-US" sz="3200" dirty="0">
                <a:solidFill>
                  <a:schemeClr val="bg1"/>
                </a:solidFill>
                <a:latin typeface="Trade Gothic LT Std" pitchFamily="2" charset="0"/>
              </a:rPr>
              <a:t>…Is It A Question?</a:t>
            </a:r>
          </a:p>
        </p:txBody>
      </p:sp>
    </p:spTree>
    <p:extLst>
      <p:ext uri="{BB962C8B-B14F-4D97-AF65-F5344CB8AC3E}">
        <p14:creationId xmlns:p14="http://schemas.microsoft.com/office/powerpoint/2010/main" val="1887218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rade Gothic LT Std" pitchFamily="2" charset="0"/>
              </a:rPr>
              <a:t>Federal Work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89" y="1092970"/>
            <a:ext cx="994906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97726"/>
                </a:solidFill>
                <a:latin typeface="Trade Gothic LT Std" pitchFamily="2" charset="0"/>
              </a:rPr>
              <a:t>Allows students to earn money to help pay for educational expenses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97726"/>
                </a:solidFill>
                <a:latin typeface="Trade Gothic LT Std" pitchFamily="2" charset="0"/>
              </a:rPr>
              <a:t>Employment on or off-campus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97726"/>
                </a:solidFill>
                <a:latin typeface="Trade Gothic LT Std" pitchFamily="2" charset="0"/>
              </a:rPr>
              <a:t>Minimum wage or higher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97726"/>
                </a:solidFill>
                <a:latin typeface="Trade Gothic LT Std" pitchFamily="2" charset="0"/>
              </a:rPr>
              <a:t>Gain valuable work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97726"/>
                </a:solidFill>
                <a:latin typeface="Trade Gothic LT Std" pitchFamily="2" charset="0"/>
              </a:rPr>
              <a:t>Great networking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97726"/>
                </a:solidFill>
                <a:latin typeface="Trade Gothic LT Std" pitchFamily="2" charset="0"/>
              </a:rPr>
              <a:t>FAFSA is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rade Gothic LT Std" pitchFamily="2" charset="0"/>
                <a:hlinkClick r:id="rId4"/>
              </a:rPr>
              <a:t>https://www.govst.edu/work-study/</a:t>
            </a:r>
            <a:br>
              <a:rPr lang="en-US" sz="3200" dirty="0">
                <a:latin typeface="Trade Gothic LT Std" pitchFamily="2" charset="0"/>
              </a:rPr>
            </a:br>
            <a:r>
              <a:rPr lang="en-US" sz="3200" dirty="0">
                <a:latin typeface="Trade Gothic LT Std" pitchFamily="2" charset="0"/>
                <a:hlinkClick r:id="rId5"/>
              </a:rPr>
              <a:t>https://www.govst.edu/employment-resources</a:t>
            </a:r>
            <a:endParaRPr lang="en-US" sz="32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endParaRPr lang="en-US" sz="25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pic>
        <p:nvPicPr>
          <p:cNvPr id="3" name="Picture 2" descr="A person holding a stack of books&#10;&#10;Description automatically generated">
            <a:extLst>
              <a:ext uri="{FF2B5EF4-FFF2-40B4-BE49-F238E27FC236}">
                <a16:creationId xmlns:a16="http://schemas.microsoft.com/office/drawing/2014/main" id="{ACA2D4C9-1DC4-5D6D-820B-4C4CB9FE5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5091" y="1655545"/>
            <a:ext cx="4749720" cy="313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88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ade Gothic LT Std" pitchFamily="2" charset="0"/>
              </a:rPr>
              <a:t>Graduate Assistantships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213348"/>
            <a:ext cx="70874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rade Gothic LT Std" pitchFamily="2" charset="0"/>
                <a:hlinkClick r:id="rId3"/>
              </a:rPr>
              <a:t>https://www.govst.edu/employment-resources/</a:t>
            </a:r>
            <a:endParaRPr lang="en-US" sz="2500" dirty="0">
              <a:latin typeface="Trade Gothic LT Std" pitchFamily="2" charset="0"/>
            </a:endParaRPr>
          </a:p>
          <a:p>
            <a:endParaRPr lang="en-US" sz="2500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500" dirty="0">
                <a:latin typeface="Trade Gothic LT Std" pitchFamily="2" charset="0"/>
              </a:rPr>
              <a:t>-</a:t>
            </a:r>
            <a:r>
              <a:rPr lang="en-US" sz="2500" b="1" dirty="0">
                <a:solidFill>
                  <a:srgbClr val="E97726"/>
                </a:solidFill>
                <a:latin typeface="Trade Gothic LT Std" pitchFamily="2" charset="0"/>
              </a:rPr>
              <a:t>Gain valuable work experience </a:t>
            </a:r>
          </a:p>
          <a:p>
            <a:endParaRPr lang="en-US" sz="2500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500" dirty="0">
                <a:latin typeface="Trade Gothic LT Std" pitchFamily="2" charset="0"/>
              </a:rPr>
              <a:t>-</a:t>
            </a:r>
            <a:r>
              <a:rPr lang="en-US" sz="2500" b="1" dirty="0">
                <a:solidFill>
                  <a:srgbClr val="E97726"/>
                </a:solidFill>
                <a:latin typeface="Trade Gothic LT Std" pitchFamily="2" charset="0"/>
              </a:rPr>
              <a:t>Work up to 30-40 hours per pay period in exchange for a stipend and tuition waiver</a:t>
            </a:r>
          </a:p>
          <a:p>
            <a:endParaRPr lang="en-US" sz="25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500" dirty="0">
                <a:latin typeface="Trade Gothic LT Std" pitchFamily="2" charset="0"/>
              </a:rPr>
              <a:t>-</a:t>
            </a:r>
            <a:r>
              <a:rPr lang="en-US" sz="2500" b="1" dirty="0">
                <a:solidFill>
                  <a:srgbClr val="E97726"/>
                </a:solidFill>
                <a:latin typeface="Trade Gothic LT Std" pitchFamily="2" charset="0"/>
              </a:rPr>
              <a:t>Search for available jobs on </a:t>
            </a:r>
            <a:r>
              <a:rPr lang="en-US" sz="2500" b="1" i="1" dirty="0">
                <a:solidFill>
                  <a:srgbClr val="E97726"/>
                </a:solidFill>
                <a:latin typeface="Trade Gothic LT Std" pitchFamily="2" charset="0"/>
              </a:rPr>
              <a:t>Jobs For Jaguars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78" y="1182791"/>
            <a:ext cx="4044142" cy="2693324"/>
          </a:xfrm>
          <a:prstGeom prst="rect">
            <a:avLst/>
          </a:prstGeom>
          <a:solidFill>
            <a:schemeClr val="accent2"/>
          </a:solidFill>
          <a:ln>
            <a:solidFill>
              <a:srgbClr val="E97726"/>
            </a:solidFill>
          </a:ln>
        </p:spPr>
      </p:pic>
    </p:spTree>
    <p:extLst>
      <p:ext uri="{BB962C8B-B14F-4D97-AF65-F5344CB8AC3E}">
        <p14:creationId xmlns:p14="http://schemas.microsoft.com/office/powerpoint/2010/main" val="4051641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9AD4E-FAD5-BB47-B4AE-AB031B930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B8809-656B-F13C-D140-35CBF967BC12}"/>
              </a:ext>
            </a:extLst>
          </p:cNvPr>
          <p:cNvSpPr txBox="1"/>
          <p:nvPr/>
        </p:nvSpPr>
        <p:spPr>
          <a:xfrm>
            <a:off x="118571" y="447601"/>
            <a:ext cx="11212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Trade Gothic LT Std" pitchFamily="2" charset="0"/>
              </a:rPr>
              <a:t>Financial Aid Link “F.A. Link”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BAB74AE-9B06-9DF9-FD65-97191D7D0793}"/>
              </a:ext>
            </a:extLst>
          </p:cNvPr>
          <p:cNvGraphicFramePr>
            <a:graphicFrameLocks noGrp="1"/>
          </p:cNvGraphicFramePr>
          <p:nvPr/>
        </p:nvGraphicFramePr>
        <p:xfrm>
          <a:off x="2243207" y="3248367"/>
          <a:ext cx="6229681" cy="225535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14724">
                  <a:extLst>
                    <a:ext uri="{9D8B030D-6E8A-4147-A177-3AD203B41FA5}">
                      <a16:colId xmlns:a16="http://schemas.microsoft.com/office/drawing/2014/main" val="4111220781"/>
                    </a:ext>
                  </a:extLst>
                </a:gridCol>
                <a:gridCol w="3714957">
                  <a:extLst>
                    <a:ext uri="{9D8B030D-6E8A-4147-A177-3AD203B41FA5}">
                      <a16:colId xmlns:a16="http://schemas.microsoft.com/office/drawing/2014/main" val="38233791"/>
                    </a:ext>
                  </a:extLst>
                </a:gridCol>
              </a:tblGrid>
              <a:tr h="751786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Trade Gothic LT Std"/>
                        </a:rPr>
                        <a:t>Term</a:t>
                      </a:r>
                    </a:p>
                  </a:txBody>
                  <a:tcPr marL="88462" marR="88462" marT="44231" marB="4423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latin typeface="Trade Gothic LT Std"/>
                        </a:rPr>
                        <a:t>FA Link Opens and Closes</a:t>
                      </a:r>
                    </a:p>
                  </a:txBody>
                  <a:tcPr marL="88462" marR="88462" marT="44231" marB="44231" anchor="ctr"/>
                </a:tc>
                <a:extLst>
                  <a:ext uri="{0D108BD9-81ED-4DB2-BD59-A6C34878D82A}">
                    <a16:rowId xmlns:a16="http://schemas.microsoft.com/office/drawing/2014/main" val="482878732"/>
                  </a:ext>
                </a:extLst>
              </a:tr>
              <a:tr h="751786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Trade Gothic LT Std"/>
                        </a:rPr>
                        <a:t>SPRING 2024</a:t>
                      </a:r>
                    </a:p>
                  </a:txBody>
                  <a:tcPr marL="88462" marR="88462" marT="44231" marB="4423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latin typeface="Trade Gothic LT Std"/>
                        </a:rPr>
                        <a:t>11/20/2023 </a:t>
                      </a:r>
                      <a:r>
                        <a:rPr lang="en-US" sz="1900" b="0">
                          <a:latin typeface="Trade Gothic LT Std"/>
                        </a:rPr>
                        <a:t>– 2/2/2024 </a:t>
                      </a:r>
                      <a:endParaRPr lang="en-US" sz="1900" b="0" dirty="0">
                        <a:latin typeface="Trade Gothic LT Std"/>
                      </a:endParaRPr>
                    </a:p>
                  </a:txBody>
                  <a:tcPr marL="88462" marR="88462" marT="44231" marB="44231" anchor="ctr"/>
                </a:tc>
                <a:extLst>
                  <a:ext uri="{0D108BD9-81ED-4DB2-BD59-A6C34878D82A}">
                    <a16:rowId xmlns:a16="http://schemas.microsoft.com/office/drawing/2014/main" val="2870662302"/>
                  </a:ext>
                </a:extLst>
              </a:tr>
              <a:tr h="751786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Trade Gothic LT Std"/>
                        </a:rPr>
                        <a:t>SUMMER 2024</a:t>
                      </a:r>
                    </a:p>
                  </a:txBody>
                  <a:tcPr marL="88462" marR="88462" marT="44231" marB="442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latin typeface="Trade Gothic LT Std"/>
                        </a:rPr>
                        <a:t>4/16/2024 – 5/31/2024</a:t>
                      </a:r>
                    </a:p>
                  </a:txBody>
                  <a:tcPr marL="88462" marR="88462" marT="44231" marB="44231" anchor="ctr"/>
                </a:tc>
                <a:extLst>
                  <a:ext uri="{0D108BD9-81ED-4DB2-BD59-A6C34878D82A}">
                    <a16:rowId xmlns:a16="http://schemas.microsoft.com/office/drawing/2014/main" val="273058634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730AA86-8A17-955D-BC8B-F8501302DAC3}"/>
              </a:ext>
            </a:extLst>
          </p:cNvPr>
          <p:cNvSpPr txBox="1"/>
          <p:nvPr/>
        </p:nvSpPr>
        <p:spPr>
          <a:xfrm>
            <a:off x="489585" y="1309375"/>
            <a:ext cx="112128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Trade Gothic LT Std"/>
              </a:rPr>
              <a:t>Students can use the funds left over after their tuition/fees are covered in the bookstore- online and in-person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8229600" algn="l"/>
              </a:tabLst>
            </a:pPr>
            <a:r>
              <a:rPr lang="en-US" sz="2000" dirty="0">
                <a:solidFill>
                  <a:srgbClr val="333333"/>
                </a:solidFill>
                <a:latin typeface="Trade Gothic LT Std"/>
              </a:rPr>
              <a:t>You must remain F.A. eligible to use the funds in the bookstore- 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8229600" algn="l"/>
              </a:tabLst>
            </a:pPr>
            <a:r>
              <a:rPr lang="en-US" sz="2000" dirty="0">
                <a:solidFill>
                  <a:srgbClr val="333333"/>
                </a:solidFill>
                <a:latin typeface="Trade Gothic LT Std"/>
              </a:rPr>
              <a:t>If you make any purchases at the bookstore with your F.A. Link and then adjust </a:t>
            </a:r>
          </a:p>
          <a:p>
            <a:pPr marL="341313" indent="-341313" algn="l">
              <a:tabLst>
                <a:tab pos="8229600" algn="l"/>
              </a:tabLst>
            </a:pP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Trade Gothic LT Std"/>
              </a:rPr>
              <a:t>	your schedule, you may end up owing money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8229600" algn="l"/>
              </a:tabLst>
            </a:pPr>
            <a:r>
              <a:rPr lang="en-US" sz="2000" dirty="0">
                <a:solidFill>
                  <a:srgbClr val="333333"/>
                </a:solidFill>
                <a:latin typeface="Trade Gothic LT Std"/>
              </a:rPr>
              <a:t>Using FA Link is a voluntary service that is not required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67052F-9FD1-4CDF-D350-1F34A37346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13742" r="21882" b="14965"/>
          <a:stretch/>
        </p:blipFill>
        <p:spPr>
          <a:xfrm>
            <a:off x="9286173" y="2428127"/>
            <a:ext cx="2416242" cy="28198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923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rade Gothic LT Std" pitchFamily="2" charset="0"/>
              </a:rPr>
              <a:t>Office of Financial 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2593848" y="1576304"/>
            <a:ext cx="7004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97726"/>
                </a:solidFill>
                <a:latin typeface="Trade Gothic LT Std" pitchFamily="2" charset="0"/>
              </a:rPr>
              <a:t>Phone</a:t>
            </a:r>
            <a:r>
              <a:rPr lang="en-US" sz="3200" dirty="0">
                <a:solidFill>
                  <a:srgbClr val="E97726"/>
                </a:solidFill>
                <a:latin typeface="Trade Gothic LT Std" pitchFamily="2" charset="0"/>
              </a:rPr>
              <a:t>: </a:t>
            </a:r>
            <a:r>
              <a:rPr lang="en-US" sz="3200" dirty="0">
                <a:latin typeface="Trade Gothic LT Std" pitchFamily="2" charset="0"/>
              </a:rPr>
              <a:t>(708) 534-4480 </a:t>
            </a:r>
          </a:p>
          <a:p>
            <a:endParaRPr lang="en-US" sz="3200" dirty="0">
              <a:latin typeface="Trade Gothic LT Std" pitchFamily="2" charset="0"/>
            </a:endParaRPr>
          </a:p>
          <a:p>
            <a:r>
              <a:rPr lang="en-US" sz="3200" b="1" dirty="0">
                <a:solidFill>
                  <a:srgbClr val="E97726"/>
                </a:solidFill>
                <a:latin typeface="Trade Gothic LT Std" pitchFamily="2" charset="0"/>
              </a:rPr>
              <a:t>Email</a:t>
            </a:r>
            <a:r>
              <a:rPr lang="en-US" sz="3200" dirty="0">
                <a:solidFill>
                  <a:srgbClr val="E97726"/>
                </a:solidFill>
                <a:latin typeface="Trade Gothic LT Std" pitchFamily="2" charset="0"/>
              </a:rPr>
              <a:t>:</a:t>
            </a:r>
            <a:r>
              <a:rPr lang="en-US" sz="3200" dirty="0">
                <a:latin typeface="Trade Gothic LT Std" pitchFamily="2" charset="0"/>
              </a:rPr>
              <a:t> </a:t>
            </a:r>
            <a:r>
              <a:rPr lang="en-US" sz="3200" dirty="0">
                <a:latin typeface="Trade Gothic LT Std" pitchFamily="2" charset="0"/>
                <a:hlinkClick r:id="rId3"/>
              </a:rPr>
              <a:t>faid@govst.edu</a:t>
            </a:r>
            <a:r>
              <a:rPr lang="en-US" sz="3200" dirty="0">
                <a:latin typeface="Trade Gothic LT Std" pitchFamily="2" charset="0"/>
              </a:rPr>
              <a:t> </a:t>
            </a:r>
          </a:p>
          <a:p>
            <a:endParaRPr lang="en-US" sz="3200" dirty="0">
              <a:latin typeface="Trade Gothic LT Std" pitchFamily="2" charset="0"/>
            </a:endParaRPr>
          </a:p>
          <a:p>
            <a:r>
              <a:rPr lang="en-US" sz="3200" b="1" dirty="0">
                <a:solidFill>
                  <a:srgbClr val="E97726"/>
                </a:solidFill>
                <a:latin typeface="Trade Gothic LT Std" pitchFamily="2" charset="0"/>
              </a:rPr>
              <a:t>Website</a:t>
            </a:r>
            <a:r>
              <a:rPr lang="en-US" sz="3200" dirty="0">
                <a:solidFill>
                  <a:srgbClr val="E97726"/>
                </a:solidFill>
                <a:latin typeface="Trade Gothic LT Std" pitchFamily="2" charset="0"/>
              </a:rPr>
              <a:t>:</a:t>
            </a:r>
            <a:r>
              <a:rPr lang="en-US" sz="3200" dirty="0">
                <a:latin typeface="Trade Gothic LT Std" pitchFamily="2" charset="0"/>
              </a:rPr>
              <a:t> </a:t>
            </a:r>
            <a:r>
              <a:rPr lang="en-US" sz="3200" dirty="0">
                <a:latin typeface="Trade Gothic LT Std" pitchFamily="2" charset="0"/>
                <a:hlinkClick r:id="rId4"/>
              </a:rPr>
              <a:t>www.govst.edu/financialaid</a:t>
            </a:r>
            <a:r>
              <a:rPr lang="en-US" sz="3200" dirty="0">
                <a:latin typeface="Trade Gothic LT Std" pitchFamily="2" charset="0"/>
              </a:rPr>
              <a:t> </a:t>
            </a:r>
            <a:r>
              <a:rPr lang="en-US" sz="3200" b="1" dirty="0">
                <a:solidFill>
                  <a:srgbClr val="E97726"/>
                </a:solidFill>
                <a:latin typeface="Trade Gothic LT Std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5816" r="30621" b="66051"/>
          <a:stretch/>
        </p:blipFill>
        <p:spPr>
          <a:xfrm>
            <a:off x="1664442" y="2484720"/>
            <a:ext cx="929406" cy="660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36083" r="30621" b="35784"/>
          <a:stretch/>
        </p:blipFill>
        <p:spPr>
          <a:xfrm>
            <a:off x="1644718" y="1484864"/>
            <a:ext cx="949130" cy="674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68424" r="30621"/>
          <a:stretch/>
        </p:blipFill>
        <p:spPr>
          <a:xfrm>
            <a:off x="1592454" y="3366408"/>
            <a:ext cx="1073383" cy="85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43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Admission Requirements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124991"/>
            <a:ext cx="8822055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Master’s Admission Requirements 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000" u="sng" dirty="0">
                <a:latin typeface="Trade Gothic LT Std" pitchFamily="2" charset="0"/>
              </a:rPr>
              <a:t>All applicants must</a:t>
            </a:r>
            <a:r>
              <a:rPr lang="en-US" sz="2000" dirty="0">
                <a:latin typeface="Trade Gothic LT Std" pitchFamily="2" charset="0"/>
              </a:rPr>
              <a:t>: </a:t>
            </a:r>
          </a:p>
          <a:p>
            <a:endParaRPr lang="en-US" dirty="0">
              <a:latin typeface="Trade Gothic LT Std" pitchFamily="2" charset="0"/>
            </a:endParaRPr>
          </a:p>
          <a:p>
            <a:r>
              <a:rPr lang="en-US" sz="1600" dirty="0">
                <a:latin typeface="Trade Gothic LT Std" pitchFamily="2" charset="0"/>
              </a:rPr>
              <a:t>-Have earned (or will have earned by the term they wish to enroll) a bachelor’s degree from a regionally accredited college or university. </a:t>
            </a:r>
          </a:p>
          <a:p>
            <a:endParaRPr lang="en-US" sz="500" dirty="0">
              <a:latin typeface="Trade Gothic LT Std" pitchFamily="2" charset="0"/>
            </a:endParaRPr>
          </a:p>
          <a:p>
            <a:r>
              <a:rPr lang="en-US" sz="1600" dirty="0">
                <a:latin typeface="Trade Gothic LT Std" pitchFamily="2" charset="0"/>
              </a:rPr>
              <a:t>-Have been in good standing at the last institution attended.</a:t>
            </a:r>
          </a:p>
          <a:p>
            <a:endParaRPr lang="en-US" sz="700" dirty="0">
              <a:latin typeface="Trade Gothic LT Std" pitchFamily="2" charset="0"/>
            </a:endParaRPr>
          </a:p>
          <a:p>
            <a:r>
              <a:rPr lang="en-US" sz="1600" dirty="0">
                <a:latin typeface="Trade Gothic LT Std" pitchFamily="2" charset="0"/>
              </a:rPr>
              <a:t>-Have satisfied collegial and/or major criteria, if applicable, for graduate study in a specific major.</a:t>
            </a:r>
          </a:p>
          <a:p>
            <a:endParaRPr lang="en-US" sz="600" dirty="0">
              <a:latin typeface="Trade Gothic LT Std" pitchFamily="2" charset="0"/>
            </a:endParaRPr>
          </a:p>
          <a:p>
            <a:r>
              <a:rPr lang="en-US" sz="1600" dirty="0">
                <a:latin typeface="Trade Gothic LT Std" pitchFamily="2" charset="0"/>
              </a:rPr>
              <a:t>-Submit official transcripts from all previously attended institutions demonstrating a fulfillment of the above three items) to the   office of admissions.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000" u="sng" dirty="0">
                <a:latin typeface="Trade Gothic LT Std" pitchFamily="2" charset="0"/>
              </a:rPr>
              <a:t>Doctoral Admission Requirements</a:t>
            </a:r>
            <a:r>
              <a:rPr lang="en-US" sz="2000" dirty="0">
                <a:latin typeface="Trade Gothic LT Std" pitchFamily="2" charset="0"/>
              </a:rPr>
              <a:t>:</a:t>
            </a:r>
          </a:p>
          <a:p>
            <a:endParaRPr lang="en-US" sz="900" dirty="0">
              <a:latin typeface="Trade Gothic LT Std" pitchFamily="2" charset="0"/>
            </a:endParaRPr>
          </a:p>
          <a:p>
            <a:r>
              <a:rPr lang="en-US" sz="1600" dirty="0">
                <a:latin typeface="Trade Gothic LT Std" pitchFamily="2" charset="0"/>
              </a:rPr>
              <a:t>Governors State University’s doctoral programs have varied requirements for admission: check the GSU Catalog for specific admission requirements, application forms, deadlines, and required materials. </a:t>
            </a:r>
          </a:p>
        </p:txBody>
      </p:sp>
    </p:spTree>
    <p:extLst>
      <p:ext uri="{BB962C8B-B14F-4D97-AF65-F5344CB8AC3E}">
        <p14:creationId xmlns:p14="http://schemas.microsoft.com/office/powerpoint/2010/main" val="3385550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8FD78-5231-E846-915D-888DD672E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42758-3A51-2646-A549-D3F897A79245}"/>
              </a:ext>
            </a:extLst>
          </p:cNvPr>
          <p:cNvSpPr txBox="1"/>
          <p:nvPr/>
        </p:nvSpPr>
        <p:spPr>
          <a:xfrm>
            <a:off x="5900548" y="4545818"/>
            <a:ext cx="6160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rade Gothic LT Std" pitchFamily="2" charset="0"/>
              </a:rPr>
              <a:t>Jason Vignone</a:t>
            </a:r>
          </a:p>
          <a:p>
            <a:r>
              <a:rPr lang="en-US" sz="2400" dirty="0">
                <a:solidFill>
                  <a:schemeClr val="bg1"/>
                </a:solidFill>
                <a:latin typeface="Trade Gothic LT Std" pitchFamily="2" charset="0"/>
              </a:rPr>
              <a:t>Director of Graduate Admissions and Retention </a:t>
            </a:r>
          </a:p>
          <a:p>
            <a:r>
              <a:rPr lang="en-US" sz="2400" dirty="0">
                <a:solidFill>
                  <a:schemeClr val="bg1"/>
                </a:solidFill>
                <a:latin typeface="Trade Gothic LT Std" pitchFamily="2" charset="0"/>
              </a:rPr>
              <a:t>jvignone@govst.edu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66" y="4260551"/>
            <a:ext cx="2655001" cy="1770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C42758-3A51-2646-A549-D3F897A79245}"/>
              </a:ext>
            </a:extLst>
          </p:cNvPr>
          <p:cNvSpPr txBox="1"/>
          <p:nvPr/>
        </p:nvSpPr>
        <p:spPr>
          <a:xfrm>
            <a:off x="4663461" y="1259696"/>
            <a:ext cx="6160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rade Gothic LT Std" pitchFamily="2" charset="0"/>
              </a:rPr>
              <a:t>apply.govst.edu/apply</a:t>
            </a:r>
          </a:p>
        </p:txBody>
      </p:sp>
    </p:spTree>
    <p:extLst>
      <p:ext uri="{BB962C8B-B14F-4D97-AF65-F5344CB8AC3E}">
        <p14:creationId xmlns:p14="http://schemas.microsoft.com/office/powerpoint/2010/main" val="241744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s://apply.govst.edu/www/images/Graphic4.jpg">
            <a:extLst>
              <a:ext uri="{FF2B5EF4-FFF2-40B4-BE49-F238E27FC236}">
                <a16:creationId xmlns:a16="http://schemas.microsoft.com/office/drawing/2014/main" id="{402EFDF7-C91F-1B77-D2D8-A0CECCDEA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r="25789" b="-2"/>
          <a:stretch/>
        </p:blipFill>
        <p:spPr bwMode="auto">
          <a:xfrm>
            <a:off x="6229215" y="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79E11A2-2D4F-AE41-8610-75AC2F60A08E}"/>
              </a:ext>
            </a:extLst>
          </p:cNvPr>
          <p:cNvSpPr>
            <a:spLocks noGrp="1"/>
          </p:cNvSpPr>
          <p:nvPr/>
        </p:nvSpPr>
        <p:spPr>
          <a:xfrm>
            <a:off x="3277522" y="1035845"/>
            <a:ext cx="7524750" cy="2200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D6FB70A-966E-1649-B811-A2655D4DF219}"/>
              </a:ext>
            </a:extLst>
          </p:cNvPr>
          <p:cNvSpPr>
            <a:spLocks noGrp="1"/>
          </p:cNvSpPr>
          <p:nvPr/>
        </p:nvSpPr>
        <p:spPr>
          <a:xfrm>
            <a:off x="3277522" y="3479006"/>
            <a:ext cx="7524750" cy="234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C6DDDE-012E-E84C-937C-5FA03800F690}"/>
              </a:ext>
            </a:extLst>
          </p:cNvPr>
          <p:cNvSpPr>
            <a:spLocks noGrp="1"/>
          </p:cNvSpPr>
          <p:nvPr/>
        </p:nvSpPr>
        <p:spPr>
          <a:xfrm>
            <a:off x="3143250" y="1085852"/>
            <a:ext cx="7524750" cy="2200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C7F475-362A-7240-8CAC-D705B1E6C185}"/>
              </a:ext>
            </a:extLst>
          </p:cNvPr>
          <p:cNvSpPr>
            <a:spLocks noGrp="1"/>
          </p:cNvSpPr>
          <p:nvPr/>
        </p:nvSpPr>
        <p:spPr>
          <a:xfrm>
            <a:off x="1389728" y="3566298"/>
            <a:ext cx="7524750" cy="234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2E397-3F5C-4C38-A211-2FE08ABE1AA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6135780" cy="62970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600" b="1" dirty="0">
                <a:solidFill>
                  <a:schemeClr val="accent2"/>
                </a:solidFill>
              </a:rPr>
            </a:br>
            <a:r>
              <a:rPr lang="en-US" sz="6000" b="1" dirty="0">
                <a:solidFill>
                  <a:schemeClr val="accent2"/>
                </a:solidFill>
                <a:latin typeface="Agency FB" panose="020B0503020202020204" pitchFamily="34" charset="0"/>
              </a:rPr>
              <a:t>BREAKOUT SESSIONS</a:t>
            </a:r>
            <a:br>
              <a:rPr lang="en-US" sz="3600" b="1" dirty="0">
                <a:solidFill>
                  <a:schemeClr val="accent2"/>
                </a:solidFill>
              </a:rPr>
            </a:br>
            <a:br>
              <a:rPr lang="en-US" sz="36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u="sng" dirty="0">
                <a:solidFill>
                  <a:schemeClr val="accent2"/>
                </a:solidFill>
              </a:rPr>
              <a:t>GovState Student Panel</a:t>
            </a:r>
          </a:p>
          <a:p>
            <a:pPr algn="ctr"/>
            <a:r>
              <a:rPr lang="en-US" sz="3600" dirty="0">
                <a:solidFill>
                  <a:schemeClr val="accent2"/>
                </a:solidFill>
              </a:rPr>
              <a:t>Engbretson</a:t>
            </a:r>
          </a:p>
          <a:p>
            <a:pPr algn="ctr"/>
            <a:endParaRPr lang="en-US" sz="3600" dirty="0">
              <a:solidFill>
                <a:schemeClr val="accent2"/>
              </a:solidFill>
            </a:endParaRPr>
          </a:p>
          <a:p>
            <a:pPr algn="ctr"/>
            <a:r>
              <a:rPr lang="en-US" sz="3600" b="1" u="sng" dirty="0">
                <a:solidFill>
                  <a:schemeClr val="accent2"/>
                </a:solidFill>
              </a:rPr>
              <a:t>Campus Resources</a:t>
            </a:r>
          </a:p>
          <a:p>
            <a:pPr algn="ctr"/>
            <a:r>
              <a:rPr lang="en-US" sz="3600" dirty="0">
                <a:solidFill>
                  <a:schemeClr val="accent2"/>
                </a:solidFill>
              </a:rPr>
              <a:t>Hall of Honors</a:t>
            </a:r>
          </a:p>
          <a:p>
            <a:pPr algn="ctr"/>
            <a:endParaRPr lang="en-US" sz="3600" dirty="0">
              <a:solidFill>
                <a:schemeClr val="accent2"/>
              </a:solidFill>
            </a:endParaRPr>
          </a:p>
          <a:p>
            <a:pPr algn="ctr"/>
            <a:r>
              <a:rPr lang="en-US" sz="3600" b="1" u="sng" dirty="0">
                <a:solidFill>
                  <a:schemeClr val="accent2"/>
                </a:solidFill>
              </a:rPr>
              <a:t>Housing &amp; Student Engagement</a:t>
            </a:r>
          </a:p>
          <a:p>
            <a:pPr algn="ctr"/>
            <a:r>
              <a:rPr lang="en-US" sz="3600" dirty="0">
                <a:solidFill>
                  <a:schemeClr val="accent2"/>
                </a:solidFill>
              </a:rPr>
              <a:t>Lakeside Lounge</a:t>
            </a:r>
          </a:p>
          <a:p>
            <a:pPr algn="ctr"/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6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Opens Doors to a New Career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671697"/>
            <a:ext cx="762190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Careers require/prefer a Master’s Degree</a:t>
            </a: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Psychologist</a:t>
            </a:r>
          </a:p>
          <a:p>
            <a:r>
              <a:rPr lang="en-US" sz="2000" dirty="0">
                <a:latin typeface="Trade Gothic LT Std" pitchFamily="2" charset="0"/>
              </a:rPr>
              <a:t>- Education Administrator</a:t>
            </a:r>
          </a:p>
          <a:p>
            <a:r>
              <a:rPr lang="en-US" sz="2000" dirty="0">
                <a:latin typeface="Trade Gothic LT Std" pitchFamily="2" charset="0"/>
              </a:rPr>
              <a:t>- Mental Health Counselor</a:t>
            </a:r>
          </a:p>
          <a:p>
            <a:r>
              <a:rPr lang="en-US" sz="2000" dirty="0">
                <a:latin typeface="Trade Gothic LT Std" pitchFamily="2" charset="0"/>
              </a:rPr>
              <a:t>- Political Scientist </a:t>
            </a:r>
          </a:p>
          <a:p>
            <a:r>
              <a:rPr lang="en-US" sz="2000" dirty="0">
                <a:latin typeface="Trade Gothic LT Std" pitchFamily="2" charset="0"/>
              </a:rPr>
              <a:t>- Occupational Therapist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Careers that require/prefer a Doctoral Degree</a:t>
            </a: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Physical Therapist</a:t>
            </a:r>
          </a:p>
          <a:p>
            <a:r>
              <a:rPr lang="en-US" sz="2000" dirty="0">
                <a:latin typeface="Trade Gothic LT Std" pitchFamily="2" charset="0"/>
              </a:rPr>
              <a:t>- School Superintendent</a:t>
            </a:r>
          </a:p>
          <a:p>
            <a:r>
              <a:rPr lang="en-US" sz="2000" dirty="0">
                <a:latin typeface="Trade Gothic LT Std" pitchFamily="2" charset="0"/>
              </a:rPr>
              <a:t>- College Professor</a:t>
            </a:r>
          </a:p>
          <a:p>
            <a:endParaRPr lang="en-US" sz="20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5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D0AAF-2ED2-D34D-B046-E1F99F717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F8D911-5727-5B4A-93E2-D36635697A23}"/>
              </a:ext>
            </a:extLst>
          </p:cNvPr>
          <p:cNvSpPr txBox="1"/>
          <p:nvPr/>
        </p:nvSpPr>
        <p:spPr>
          <a:xfrm>
            <a:off x="2455618" y="703559"/>
            <a:ext cx="943657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b="1" dirty="0">
                <a:solidFill>
                  <a:srgbClr val="E97726"/>
                </a:solidFill>
                <a:latin typeface="Trade Gothic LT Std"/>
              </a:rPr>
              <a:t>GovState </a:t>
            </a:r>
            <a:r>
              <a:rPr lang="en-US" sz="6000" b="1" dirty="0">
                <a:latin typeface="Trade Gothic LT Std"/>
              </a:rPr>
              <a:t>Quick Facts</a:t>
            </a:r>
            <a:endParaRPr lang="en-US" sz="60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27047-51A3-BC43-B3D2-7D7F085F34E8}"/>
              </a:ext>
            </a:extLst>
          </p:cNvPr>
          <p:cNvSpPr txBox="1"/>
          <p:nvPr/>
        </p:nvSpPr>
        <p:spPr>
          <a:xfrm>
            <a:off x="2343701" y="1882289"/>
            <a:ext cx="10055037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Trade Gothic LT Std"/>
              </a:rPr>
              <a:t>- Founded in </a:t>
            </a:r>
            <a:r>
              <a:rPr lang="en-US" sz="2400" b="1" dirty="0">
                <a:solidFill>
                  <a:srgbClr val="E97726"/>
                </a:solidFill>
                <a:latin typeface="Trade Gothic LT Std"/>
              </a:rPr>
              <a:t>1969</a:t>
            </a:r>
          </a:p>
          <a:p>
            <a:endParaRPr lang="en-US" sz="2400" dirty="0">
              <a:latin typeface="Trade Gothic LT Std" pitchFamily="2" charset="0"/>
            </a:endParaRPr>
          </a:p>
          <a:p>
            <a:r>
              <a:rPr lang="en-US" sz="2400" dirty="0">
                <a:latin typeface="Trade Gothic LT Std"/>
              </a:rPr>
              <a:t>   -</a:t>
            </a:r>
            <a:r>
              <a:rPr lang="en-US" sz="2400" dirty="0">
                <a:solidFill>
                  <a:srgbClr val="000000"/>
                </a:solidFill>
                <a:latin typeface="Trade Gothic LT Std"/>
              </a:rPr>
              <a:t> </a:t>
            </a:r>
            <a:r>
              <a:rPr lang="en-US" sz="2400" b="1" dirty="0">
                <a:solidFill>
                  <a:srgbClr val="E97726"/>
                </a:solidFill>
                <a:latin typeface="Trade Gothic LT Std"/>
              </a:rPr>
              <a:t>1818 Graduate</a:t>
            </a:r>
            <a:r>
              <a:rPr lang="en-US" sz="2400" dirty="0">
                <a:latin typeface="Trade Gothic LT Std"/>
              </a:rPr>
              <a:t> Students Enrolled</a:t>
            </a:r>
          </a:p>
          <a:p>
            <a:endParaRPr lang="en-US" sz="2400" dirty="0">
              <a:latin typeface="Trade Gothic LT Std" pitchFamily="2" charset="0"/>
            </a:endParaRPr>
          </a:p>
          <a:p>
            <a:r>
              <a:rPr lang="en-US" sz="2400" dirty="0">
                <a:latin typeface="Trade Gothic LT Std"/>
              </a:rPr>
              <a:t>      </a:t>
            </a:r>
            <a:r>
              <a:rPr lang="en-US" sz="2400">
                <a:latin typeface="Trade Gothic LT Std"/>
              </a:rPr>
              <a:t>-</a:t>
            </a:r>
            <a:r>
              <a:rPr lang="en-US" sz="2400">
                <a:solidFill>
                  <a:srgbClr val="000000"/>
                </a:solidFill>
                <a:latin typeface="Trade Gothic LT Std"/>
              </a:rPr>
              <a:t> </a:t>
            </a:r>
            <a:r>
              <a:rPr lang="en-US" sz="2400" b="1">
                <a:solidFill>
                  <a:srgbClr val="E97726"/>
                </a:solidFill>
                <a:latin typeface="Trade Gothic LT Std"/>
              </a:rPr>
              <a:t>17-1</a:t>
            </a:r>
            <a:r>
              <a:rPr lang="en-US" sz="2400">
                <a:latin typeface="Trade Gothic LT Std"/>
              </a:rPr>
              <a:t> </a:t>
            </a:r>
            <a:r>
              <a:rPr lang="en-US" sz="2400" dirty="0">
                <a:latin typeface="Trade Gothic LT Std"/>
              </a:rPr>
              <a:t>Student-Faculty Ratio</a:t>
            </a:r>
          </a:p>
          <a:p>
            <a:endParaRPr lang="en-US" sz="2400" dirty="0">
              <a:latin typeface="Trade Gothic LT Std" pitchFamily="2" charset="0"/>
            </a:endParaRPr>
          </a:p>
          <a:p>
            <a:r>
              <a:rPr lang="en-US" sz="2400" dirty="0">
                <a:latin typeface="Trade Gothic LT Std"/>
              </a:rPr>
              <a:t>         -</a:t>
            </a:r>
            <a:r>
              <a:rPr lang="en-US" sz="2400" dirty="0">
                <a:solidFill>
                  <a:srgbClr val="000000"/>
                </a:solidFill>
                <a:latin typeface="Trade Gothic LT Std"/>
              </a:rPr>
              <a:t> </a:t>
            </a:r>
            <a:r>
              <a:rPr lang="en-US" sz="2400" b="1" dirty="0">
                <a:solidFill>
                  <a:srgbClr val="E97726"/>
                </a:solidFill>
                <a:latin typeface="Trade Gothic LT Std"/>
              </a:rPr>
              <a:t>49,000</a:t>
            </a:r>
            <a:r>
              <a:rPr lang="en-US" sz="2400" dirty="0">
                <a:latin typeface="Trade Gothic LT Std"/>
              </a:rPr>
              <a:t> alumni</a:t>
            </a:r>
          </a:p>
          <a:p>
            <a:endParaRPr lang="en-US" sz="2400" dirty="0">
              <a:latin typeface="Trade Gothic LT Std" pitchFamily="2" charset="0"/>
            </a:endParaRPr>
          </a:p>
          <a:p>
            <a:r>
              <a:rPr lang="en-US" sz="2400" dirty="0">
                <a:latin typeface="Trade Gothic LT Std"/>
              </a:rPr>
              <a:t>               -</a:t>
            </a:r>
            <a:r>
              <a:rPr lang="en-US" sz="2400" dirty="0">
                <a:solidFill>
                  <a:srgbClr val="000000"/>
                </a:solidFill>
                <a:latin typeface="Trade Gothic LT Std"/>
              </a:rPr>
              <a:t> </a:t>
            </a:r>
            <a:r>
              <a:rPr lang="en-US" sz="2400" b="1" dirty="0">
                <a:solidFill>
                  <a:srgbClr val="E97726"/>
                </a:solidFill>
                <a:latin typeface="Trade Gothic LT Std"/>
              </a:rPr>
              <a:t>52</a:t>
            </a:r>
            <a:r>
              <a:rPr lang="en-US" sz="2400" dirty="0">
                <a:latin typeface="Trade Gothic LT Std"/>
              </a:rPr>
              <a:t> </a:t>
            </a:r>
            <a:r>
              <a:rPr lang="en-US" sz="2400" b="1" dirty="0">
                <a:solidFill>
                  <a:srgbClr val="E97726"/>
                </a:solidFill>
                <a:latin typeface="Trade Gothic LT Std"/>
              </a:rPr>
              <a:t>Graduate</a:t>
            </a:r>
            <a:r>
              <a:rPr lang="en-US" sz="2400" dirty="0">
                <a:latin typeface="Trade Gothic LT Std"/>
              </a:rPr>
              <a:t> programs</a:t>
            </a:r>
            <a:endParaRPr lang="en-US" sz="2400" dirty="0">
              <a:latin typeface="Trade Gothic LT Std" pitchFamily="2" charset="0"/>
            </a:endParaRPr>
          </a:p>
        </p:txBody>
      </p:sp>
      <p:pic>
        <p:nvPicPr>
          <p:cNvPr id="1026" name="Picture 2" descr="State Universities in Illinois - IACAC">
            <a:extLst>
              <a:ext uri="{FF2B5EF4-FFF2-40B4-BE49-F238E27FC236}">
                <a16:creationId xmlns:a16="http://schemas.microsoft.com/office/drawing/2014/main" id="{BA9E3767-F031-7362-44FC-E4AA397A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371" y="2247150"/>
            <a:ext cx="2805856" cy="36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1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Increase Earning Potential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2071747"/>
            <a:ext cx="76219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e Gothic LT Std" pitchFamily="2" charset="0"/>
              </a:rPr>
              <a:t>-Individuals with a </a:t>
            </a:r>
            <a:r>
              <a:rPr lang="en-US" sz="2400" b="1" dirty="0">
                <a:latin typeface="Trade Gothic LT Std" pitchFamily="2" charset="0"/>
              </a:rPr>
              <a:t>Master’s Degree </a:t>
            </a:r>
            <a:r>
              <a:rPr lang="en-US" sz="2400" dirty="0">
                <a:latin typeface="Trade Gothic LT Std" pitchFamily="2" charset="0"/>
              </a:rPr>
              <a:t>have an average starting salary of 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$81,848.</a:t>
            </a:r>
            <a:endParaRPr lang="en-US" sz="2000" dirty="0">
              <a:latin typeface="Trade Gothic LT Std" pitchFamily="2" charset="0"/>
            </a:endParaRPr>
          </a:p>
          <a:p>
            <a:endParaRPr lang="en-US" sz="2000" dirty="0">
              <a:latin typeface="Trade Gothic LT Std" pitchFamily="2" charset="0"/>
            </a:endParaRPr>
          </a:p>
          <a:p>
            <a:endParaRPr lang="en-US" sz="2000" dirty="0">
              <a:latin typeface="Trade Gothic LT Std" pitchFamily="2" charset="0"/>
            </a:endParaRP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400" dirty="0">
                <a:latin typeface="Trade Gothic LT Std" pitchFamily="2" charset="0"/>
              </a:rPr>
              <a:t>-Individuals with a </a:t>
            </a:r>
            <a:r>
              <a:rPr lang="en-US" sz="2400" b="1" dirty="0">
                <a:latin typeface="Trade Gothic LT Std" pitchFamily="2" charset="0"/>
              </a:rPr>
              <a:t>Doctoral Degree </a:t>
            </a:r>
            <a:r>
              <a:rPr lang="en-US" sz="2400" dirty="0">
                <a:latin typeface="Trade Gothic LT Std" pitchFamily="2" charset="0"/>
              </a:rPr>
              <a:t>have an average starting salary of 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$99,268.</a:t>
            </a:r>
            <a:endParaRPr lang="en-US" sz="2400" dirty="0">
              <a:latin typeface="Trade Gothic LT Std" pitchFamily="2" charset="0"/>
            </a:endParaRPr>
          </a:p>
          <a:p>
            <a:endParaRPr lang="en-US" sz="2000" dirty="0">
              <a:latin typeface="Trade Gothic LT St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8852277" y="6319118"/>
            <a:ext cx="762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rade Gothic LT Std" pitchFamily="2" charset="0"/>
              </a:rPr>
              <a:t>*Bureau of Labor Statistics, 2021</a:t>
            </a:r>
          </a:p>
          <a:p>
            <a:endParaRPr lang="en-US" sz="20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7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FDC7F1-35E7-EA41-AE25-C1F1A466A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2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218423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Why </a:t>
            </a:r>
            <a:r>
              <a:rPr lang="en-US" sz="4800" b="1" dirty="0">
                <a:solidFill>
                  <a:srgbClr val="E97726"/>
                </a:solidFill>
                <a:latin typeface="Trade Gothic Next" panose="020B0503040303020004" pitchFamily="34" charset="0"/>
              </a:rPr>
              <a:t>GovState</a:t>
            </a:r>
            <a:r>
              <a:rPr lang="en-US" sz="4800" b="1" dirty="0">
                <a:latin typeface="Trade Gothic LT Std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441340"/>
            <a:ext cx="80502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97726"/>
                </a:solidFill>
                <a:latin typeface="Trade Gothic Next" panose="020B0503040303020004" pitchFamily="34" charset="0"/>
              </a:rPr>
              <a:t>Affordable</a:t>
            </a:r>
            <a:r>
              <a:rPr lang="en-US" sz="3200" b="1" dirty="0">
                <a:solidFill>
                  <a:srgbClr val="E97726"/>
                </a:solidFill>
                <a:latin typeface="Trade Gothic LT Std" pitchFamily="2" charset="0"/>
              </a:rPr>
              <a:t> </a:t>
            </a:r>
            <a:r>
              <a:rPr lang="en-US" sz="3200" b="1" dirty="0">
                <a:solidFill>
                  <a:srgbClr val="373737"/>
                </a:solidFill>
                <a:latin typeface="arial" panose="020B0604020202020204" pitchFamily="34" charset="0"/>
              </a:rPr>
              <a:t>Tuition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ade Gothic LT Std" pitchFamily="2" charset="0"/>
              </a:rPr>
              <a:t>The average cost of tuition for a public university in Illinois is </a:t>
            </a:r>
            <a:r>
              <a:rPr lang="en-US" sz="2000" b="1" dirty="0">
                <a:latin typeface="Trade Gothic LT Std" pitchFamily="2" charset="0"/>
              </a:rPr>
              <a:t>$10,177.00</a:t>
            </a:r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 </a:t>
            </a:r>
            <a:r>
              <a:rPr lang="en-US" sz="2000" dirty="0">
                <a:latin typeface="Trade Gothic LT Std" pitchFamily="2" charset="0"/>
              </a:rPr>
              <a:t>compared to </a:t>
            </a:r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$8244.00 </a:t>
            </a:r>
            <a:r>
              <a:rPr lang="en-US" sz="2000" dirty="0">
                <a:latin typeface="Trade Gothic LT Std" pitchFamily="2" charset="0"/>
              </a:rPr>
              <a:t>at GSU – saving you </a:t>
            </a:r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18.9%</a:t>
            </a:r>
            <a:r>
              <a:rPr lang="en-US" sz="2000" dirty="0">
                <a:latin typeface="Trade Gothic LT Std" pitchFamily="2" charset="0"/>
              </a:rPr>
              <a:t>*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3200" b="1" dirty="0">
                <a:solidFill>
                  <a:srgbClr val="E97726"/>
                </a:solidFill>
                <a:latin typeface="Trade Gothic Next" panose="020B0503040303020004" pitchFamily="34" charset="0"/>
              </a:rPr>
              <a:t>Award Winning </a:t>
            </a:r>
            <a:r>
              <a:rPr lang="en-US" sz="3200" b="1" dirty="0">
                <a:solidFill>
                  <a:srgbClr val="373737"/>
                </a:solidFill>
                <a:latin typeface="arial" panose="020B0604020202020204" pitchFamily="34" charset="0"/>
              </a:rPr>
              <a:t>Faculty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ade Gothic LT Std" pitchFamily="2" charset="0"/>
              </a:rPr>
              <a:t>Our faculty come from some of the world’s leading universities including Northwestern University, NYU, McGill, and the University of Chicago.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rade Gothic LT Std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ade Gothic LT Std" pitchFamily="2" charset="0"/>
              </a:rPr>
              <a:t>From Professor Fraud to Emmy-Award winners the GSU faculty are leaders in their fields. </a:t>
            </a:r>
          </a:p>
          <a:p>
            <a:endParaRPr lang="en-US" sz="2000" dirty="0">
              <a:latin typeface="Trade Gothic LT Std" pitchFamily="2" charset="0"/>
            </a:endParaRPr>
          </a:p>
        </p:txBody>
      </p:sp>
      <p:pic>
        <p:nvPicPr>
          <p:cNvPr id="2" name="Picture 1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144BADFA-4856-8E84-D003-DFF6162B1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130" y="213200"/>
            <a:ext cx="1510019" cy="1580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20367-3057-5A28-B55D-24E7E4659E8C}"/>
              </a:ext>
            </a:extLst>
          </p:cNvPr>
          <p:cNvSpPr txBox="1"/>
          <p:nvPr/>
        </p:nvSpPr>
        <p:spPr>
          <a:xfrm>
            <a:off x="3046094" y="5298577"/>
            <a:ext cx="682935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3200" b="1" dirty="0">
                <a:solidFill>
                  <a:srgbClr val="E97726"/>
                </a:solidFill>
                <a:latin typeface="Trade Gothic Next" panose="020B0503040303020004" pitchFamily="34" charset="0"/>
              </a:rPr>
              <a:t>Flexible</a:t>
            </a:r>
            <a:r>
              <a:rPr lang="en-US" sz="3200" b="1" i="0" u="none" strike="noStrike" dirty="0">
                <a:solidFill>
                  <a:srgbClr val="373737"/>
                </a:solidFill>
                <a:effectLst/>
                <a:latin typeface="arial" panose="020B0604020202020204" pitchFamily="34" charset="0"/>
              </a:rPr>
              <a:t> Delivery Formats</a:t>
            </a:r>
            <a:endParaRPr lang="en-US" sz="3200" b="0" i="0" u="none" strike="noStrike" dirty="0">
              <a:solidFill>
                <a:srgbClr val="37373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1F713D-B601-C0C3-B00E-DEDDCD32AA3B}"/>
              </a:ext>
            </a:extLst>
          </p:cNvPr>
          <p:cNvSpPr txBox="1"/>
          <p:nvPr/>
        </p:nvSpPr>
        <p:spPr>
          <a:xfrm>
            <a:off x="3046094" y="5862207"/>
            <a:ext cx="8548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ade Gothic LT Std" pitchFamily="2" charset="0"/>
              </a:rPr>
              <a:t>Find classes that fit around your busy schedule.</a:t>
            </a:r>
          </a:p>
        </p:txBody>
      </p:sp>
    </p:spTree>
    <p:extLst>
      <p:ext uri="{BB962C8B-B14F-4D97-AF65-F5344CB8AC3E}">
        <p14:creationId xmlns:p14="http://schemas.microsoft.com/office/powerpoint/2010/main" val="372508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ade Gothic LT Std" pitchFamily="2" charset="0"/>
              </a:rPr>
              <a:t>College and Programs – </a:t>
            </a:r>
            <a:r>
              <a:rPr lang="en-US" sz="3600" dirty="0">
                <a:latin typeface="Trade Gothic LT Std" pitchFamily="2" charset="0"/>
              </a:rPr>
              <a:t>(Masters)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671697"/>
            <a:ext cx="762190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College of Arts and Sciences </a:t>
            </a: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Master of Arts English</a:t>
            </a:r>
          </a:p>
          <a:p>
            <a:r>
              <a:rPr lang="en-US" sz="2000" dirty="0">
                <a:latin typeface="Trade Gothic LT Std" pitchFamily="2" charset="0"/>
              </a:rPr>
              <a:t>- Master of Art in Communication, Media, and Performance</a:t>
            </a:r>
          </a:p>
          <a:p>
            <a:r>
              <a:rPr lang="en-US" sz="2000" dirty="0">
                <a:latin typeface="Trade Gothic LT Std" pitchFamily="2" charset="0"/>
              </a:rPr>
              <a:t>- Master of Art in Public Administration</a:t>
            </a:r>
          </a:p>
          <a:p>
            <a:r>
              <a:rPr lang="en-US" sz="2000" dirty="0">
                <a:latin typeface="Trade Gothic LT Std" pitchFamily="2" charset="0"/>
              </a:rPr>
              <a:t>- Master of Art in Political and Justice Studies</a:t>
            </a:r>
          </a:p>
          <a:p>
            <a:r>
              <a:rPr lang="en-US" sz="2000" dirty="0">
                <a:latin typeface="Trade Gothic LT Std" pitchFamily="2" charset="0"/>
              </a:rPr>
              <a:t>- Master of Art in Criminal Justice</a:t>
            </a:r>
          </a:p>
          <a:p>
            <a:r>
              <a:rPr lang="en-US" sz="2000" dirty="0">
                <a:latin typeface="Trade Gothic LT Std" pitchFamily="2" charset="0"/>
              </a:rPr>
              <a:t>- Master of Fine Art in Independent Film</a:t>
            </a:r>
          </a:p>
          <a:p>
            <a:r>
              <a:rPr lang="en-US" sz="2000" dirty="0">
                <a:latin typeface="Trade Gothic LT Std" pitchFamily="2" charset="0"/>
              </a:rPr>
              <a:t>- Master of Fine Art </a:t>
            </a:r>
          </a:p>
          <a:p>
            <a:r>
              <a:rPr lang="en-US" sz="2000" dirty="0">
                <a:latin typeface="Trade Gothic LT Std" pitchFamily="2" charset="0"/>
              </a:rPr>
              <a:t>- Master of Science in Information Technology</a:t>
            </a:r>
          </a:p>
          <a:p>
            <a:r>
              <a:rPr lang="en-US" sz="2000" dirty="0">
                <a:latin typeface="Trade Gothic LT Std" pitchFamily="2" charset="0"/>
              </a:rPr>
              <a:t>- Master of Science in Computer Science</a:t>
            </a:r>
          </a:p>
          <a:p>
            <a:r>
              <a:rPr lang="en-US" sz="2000" dirty="0">
                <a:latin typeface="Trade Gothic LT Std" pitchFamily="2" charset="0"/>
              </a:rPr>
              <a:t>- Master of Science in Analytical Chemistry</a:t>
            </a:r>
          </a:p>
          <a:p>
            <a:r>
              <a:rPr lang="en-US" sz="2000" dirty="0">
                <a:latin typeface="Trade Gothic LT Std" pitchFamily="2" charset="0"/>
              </a:rPr>
              <a:t>- Master of Science in Environmental Biology</a:t>
            </a:r>
          </a:p>
          <a:p>
            <a:r>
              <a:rPr lang="en-US" sz="2000" dirty="0">
                <a:latin typeface="Trade Gothic LT Std" pitchFamily="2" charset="0"/>
              </a:rPr>
              <a:t>- Master of Science in Mathematics </a:t>
            </a:r>
          </a:p>
          <a:p>
            <a:r>
              <a:rPr lang="en-US" sz="2000" dirty="0">
                <a:latin typeface="Trade Gothic LT Std" pitchFamily="2" charset="0"/>
              </a:rPr>
              <a:t>- Master of Science in Mathematics – Teacher Education</a:t>
            </a:r>
          </a:p>
          <a:p>
            <a:endParaRPr lang="en-US" sz="20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6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ade Gothic LT Std" pitchFamily="2" charset="0"/>
              </a:rPr>
              <a:t>College and Programs – </a:t>
            </a:r>
            <a:r>
              <a:rPr lang="en-US" sz="3600" dirty="0">
                <a:latin typeface="Trade Gothic LT Std" pitchFamily="2" charset="0"/>
              </a:rPr>
              <a:t>(Masters)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287244"/>
            <a:ext cx="762190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College of Business</a:t>
            </a: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Master of Business Administration (In-Person and Online)</a:t>
            </a:r>
          </a:p>
          <a:p>
            <a:r>
              <a:rPr lang="en-US" sz="2000" dirty="0">
                <a:latin typeface="Trade Gothic LT Std" pitchFamily="2" charset="0"/>
              </a:rPr>
              <a:t>- Master of Science in Accounting</a:t>
            </a:r>
          </a:p>
          <a:p>
            <a:r>
              <a:rPr lang="en-US" sz="2000" dirty="0">
                <a:latin typeface="Trade Gothic LT Std" pitchFamily="2" charset="0"/>
              </a:rPr>
              <a:t>- MBA in Supply Chain Management</a:t>
            </a:r>
          </a:p>
          <a:p>
            <a:r>
              <a:rPr lang="en-US" sz="2000" dirty="0">
                <a:latin typeface="Trade Gothic LT Std" pitchFamily="2" charset="0"/>
              </a:rPr>
              <a:t>- Master of Science in Business Analytics</a:t>
            </a:r>
          </a:p>
          <a:p>
            <a:r>
              <a:rPr lang="en-US" sz="2000" dirty="0">
                <a:latin typeface="Trade Gothic LT Std" pitchFamily="2" charset="0"/>
              </a:rPr>
              <a:t>- Master of Science in Human Resource Management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College of Education</a:t>
            </a: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Master of Arts in Education Administration</a:t>
            </a:r>
          </a:p>
          <a:p>
            <a:r>
              <a:rPr lang="en-US" sz="2000" dirty="0">
                <a:latin typeface="Trade Gothic LT Std" pitchFamily="2" charset="0"/>
              </a:rPr>
              <a:t>- Master of Arts in Special Education</a:t>
            </a:r>
          </a:p>
          <a:p>
            <a:r>
              <a:rPr lang="en-US" sz="2000" dirty="0">
                <a:latin typeface="Trade Gothic LT Std" pitchFamily="2" charset="0"/>
              </a:rPr>
              <a:t>- Master of Arts in Early Childhood Education	</a:t>
            </a:r>
          </a:p>
          <a:p>
            <a:r>
              <a:rPr lang="en-US" sz="2000" dirty="0">
                <a:latin typeface="Trade Gothic LT Std" pitchFamily="2" charset="0"/>
              </a:rPr>
              <a:t>- Master of Arts In Counseling</a:t>
            </a:r>
          </a:p>
          <a:p>
            <a:r>
              <a:rPr lang="en-US" sz="2000" dirty="0">
                <a:latin typeface="Trade Gothic LT Std" pitchFamily="2" charset="0"/>
              </a:rPr>
              <a:t>- Master of Arts in Psychology</a:t>
            </a:r>
          </a:p>
          <a:p>
            <a:r>
              <a:rPr lang="en-US" sz="2000" dirty="0">
                <a:latin typeface="Trade Gothic LT Std" pitchFamily="2" charset="0"/>
              </a:rPr>
              <a:t>- Education Specialist</a:t>
            </a:r>
          </a:p>
          <a:p>
            <a:endParaRPr lang="en-US" sz="20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1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FDC7F1-35E7-EA41-AE25-C1F1A466A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ade Gothic LT Std" pitchFamily="2" charset="0"/>
              </a:rPr>
              <a:t>College and Programs – </a:t>
            </a:r>
            <a:r>
              <a:rPr lang="en-US" sz="3600" dirty="0">
                <a:latin typeface="Trade Gothic LT Std" pitchFamily="2" charset="0"/>
              </a:rPr>
              <a:t>(Masters)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671697"/>
            <a:ext cx="76219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College of Health and Human Services</a:t>
            </a: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Master of Health Science in Communication Disorders</a:t>
            </a:r>
          </a:p>
          <a:p>
            <a:r>
              <a:rPr lang="en-US" sz="2000" dirty="0">
                <a:latin typeface="Trade Gothic LT Std" pitchFamily="2" charset="0"/>
              </a:rPr>
              <a:t>- Master of Health Science in Addictions Studies</a:t>
            </a:r>
          </a:p>
          <a:p>
            <a:r>
              <a:rPr lang="en-US" sz="2000" dirty="0">
                <a:latin typeface="Trade Gothic LT Std" pitchFamily="2" charset="0"/>
              </a:rPr>
              <a:t>- Master of Health Administration</a:t>
            </a:r>
          </a:p>
          <a:p>
            <a:r>
              <a:rPr lang="en-US" sz="2000" dirty="0">
                <a:latin typeface="Trade Gothic LT Std" pitchFamily="2" charset="0"/>
              </a:rPr>
              <a:t>- Master of Science in Health Informatics</a:t>
            </a:r>
          </a:p>
          <a:p>
            <a:r>
              <a:rPr lang="en-US" sz="2000" dirty="0">
                <a:latin typeface="Trade Gothic LT Std" pitchFamily="2" charset="0"/>
              </a:rPr>
              <a:t>- Master of Science in Nursing</a:t>
            </a:r>
          </a:p>
          <a:p>
            <a:r>
              <a:rPr lang="en-US" sz="2000" dirty="0">
                <a:latin typeface="Trade Gothic LT Std" pitchFamily="2" charset="0"/>
              </a:rPr>
              <a:t>- Master of Occupational Therapy</a:t>
            </a:r>
          </a:p>
          <a:p>
            <a:r>
              <a:rPr lang="en-US" sz="2000" dirty="0">
                <a:latin typeface="Trade Gothic LT Std" pitchFamily="2" charset="0"/>
              </a:rPr>
              <a:t>- Master of Social Work</a:t>
            </a:r>
          </a:p>
          <a:p>
            <a:endParaRPr lang="en-US" sz="20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7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10918</TotalTime>
  <Words>1664</Words>
  <Application>Microsoft Office PowerPoint</Application>
  <PresentationFormat>Widescreen</PresentationFormat>
  <Paragraphs>286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Agency FB</vt:lpstr>
      <vt:lpstr>arial</vt:lpstr>
      <vt:lpstr>arial</vt:lpstr>
      <vt:lpstr>Arial Narrow</vt:lpstr>
      <vt:lpstr>Calibri</vt:lpstr>
      <vt:lpstr>Calibri Light</vt:lpstr>
      <vt:lpstr>Trade Gothic LT Std</vt:lpstr>
      <vt:lpstr>Trade Gothic Next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Vignone, Jason</cp:lastModifiedBy>
  <cp:revision>35</cp:revision>
  <dcterms:created xsi:type="dcterms:W3CDTF">2020-03-20T15:51:18Z</dcterms:created>
  <dcterms:modified xsi:type="dcterms:W3CDTF">2023-11-17T20:50:46Z</dcterms:modified>
</cp:coreProperties>
</file>